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4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4" r:id="rId32"/>
    <p:sldId id="285" r:id="rId33"/>
    <p:sldId id="286" r:id="rId34"/>
    <p:sldId id="288" r:id="rId35"/>
    <p:sldId id="289" r:id="rId36"/>
    <p:sldId id="290" r:id="rId37"/>
    <p:sldId id="291" r:id="rId38"/>
    <p:sldId id="292" r:id="rId39"/>
    <p:sldId id="293" r:id="rId40"/>
    <p:sldId id="294" r:id="rId41"/>
    <p:sldId id="295" r:id="rId42"/>
    <p:sldId id="296" r:id="rId43"/>
  </p:sldIdLst>
  <p:sldSz cx="12239625" cy="6840538"/>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55">
          <p15:clr>
            <a:srgbClr val="A4A3A4"/>
          </p15:clr>
        </p15:guide>
        <p15:guide id="2" pos="385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7" roundtripDataSignature="AMtx7mhVT029cfr4Lb8es+nghdet1NVYS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E7A36E-FFFF-0C41-2721-75788D60BA24}" v="7" dt="2025-10-28T15:42:00.673"/>
    <p1510:client id="{7B0029EE-A7D9-6EF9-6EF1-383A69E2E162}" v="7" dt="2025-10-28T10:13:10.324"/>
    <p1510:client id="{9EBB8C3F-5B91-4C18-B697-3B55D28A7C2E}" v="2" dt="2025-10-27T09:06:50.2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466" autoAdjust="0"/>
  </p:normalViewPr>
  <p:slideViewPr>
    <p:cSldViewPr snapToGrid="0">
      <p:cViewPr varScale="1">
        <p:scale>
          <a:sx n="90" d="100"/>
          <a:sy n="90" d="100"/>
        </p:scale>
        <p:origin x="1344" y="90"/>
      </p:cViewPr>
      <p:guideLst>
        <p:guide orient="horz" pos="2155"/>
        <p:guide pos="3855"/>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customschemas.google.com/relationships/presentationmetadata" Target="metadata"/><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53"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zell, Danielle" userId="16322be0-50ef-46ff-b0c0-d304bc10d5d2" providerId="ADAL" clId="{E6D12E1F-DF63-450C-A9ED-E72C5F6C045B}"/>
    <pc:docChg chg="custSel modSld modMainMaster">
      <pc:chgData name="Hazell, Danielle" userId="16322be0-50ef-46ff-b0c0-d304bc10d5d2" providerId="ADAL" clId="{E6D12E1F-DF63-450C-A9ED-E72C5F6C045B}" dt="2025-10-27T09:06:50.288" v="4"/>
      <pc:docMkLst>
        <pc:docMk/>
      </pc:docMkLst>
      <pc:sldChg chg="addSp modSp mod">
        <pc:chgData name="Hazell, Danielle" userId="16322be0-50ef-46ff-b0c0-d304bc10d5d2" providerId="ADAL" clId="{E6D12E1F-DF63-450C-A9ED-E72C5F6C045B}" dt="2025-10-27T09:06:33.020" v="1"/>
        <pc:sldMkLst>
          <pc:docMk/>
          <pc:sldMk cId="0" sldId="296"/>
        </pc:sldMkLst>
        <pc:spChg chg="add mod">
          <ac:chgData name="Hazell, Danielle" userId="16322be0-50ef-46ff-b0c0-d304bc10d5d2" providerId="ADAL" clId="{E6D12E1F-DF63-450C-A9ED-E72C5F6C045B}" dt="2025-10-27T09:06:33.020" v="1"/>
          <ac:spMkLst>
            <pc:docMk/>
            <pc:sldMk cId="0" sldId="296"/>
            <ac:spMk id="2" creationId="{2871DD9B-033C-58DE-8845-9440AD883473}"/>
          </ac:spMkLst>
        </pc:spChg>
        <pc:spChg chg="mod">
          <ac:chgData name="Hazell, Danielle" userId="16322be0-50ef-46ff-b0c0-d304bc10d5d2" providerId="ADAL" clId="{E6D12E1F-DF63-450C-A9ED-E72C5F6C045B}" dt="2025-10-27T09:06:32.431" v="0" actId="1076"/>
          <ac:spMkLst>
            <pc:docMk/>
            <pc:sldMk cId="0" sldId="296"/>
            <ac:spMk id="284" creationId="{00000000-0000-0000-0000-000000000000}"/>
          </ac:spMkLst>
        </pc:spChg>
      </pc:sldChg>
      <pc:sldMasterChg chg="addSp delSp modSp mod">
        <pc:chgData name="Hazell, Danielle" userId="16322be0-50ef-46ff-b0c0-d304bc10d5d2" providerId="ADAL" clId="{E6D12E1F-DF63-450C-A9ED-E72C5F6C045B}" dt="2025-10-27T09:06:50.288" v="4"/>
        <pc:sldMasterMkLst>
          <pc:docMk/>
          <pc:sldMasterMk cId="0" sldId="2147483648"/>
        </pc:sldMasterMkLst>
        <pc:spChg chg="del mod">
          <ac:chgData name="Hazell, Danielle" userId="16322be0-50ef-46ff-b0c0-d304bc10d5d2" providerId="ADAL" clId="{E6D12E1F-DF63-450C-A9ED-E72C5F6C045B}" dt="2025-10-27T09:06:49.928" v="3" actId="478"/>
          <ac:spMkLst>
            <pc:docMk/>
            <pc:sldMasterMk cId="0" sldId="2147483648"/>
            <ac:spMk id="2" creationId="{4F006B5F-0A55-C0D0-9EF3-18848AFE5B42}"/>
          </ac:spMkLst>
        </pc:spChg>
        <pc:spChg chg="add mod">
          <ac:chgData name="Hazell, Danielle" userId="16322be0-50ef-46ff-b0c0-d304bc10d5d2" providerId="ADAL" clId="{E6D12E1F-DF63-450C-A9ED-E72C5F6C045B}" dt="2025-10-27T09:06:50.288" v="4"/>
          <ac:spMkLst>
            <pc:docMk/>
            <pc:sldMasterMk cId="0" sldId="2147483648"/>
            <ac:spMk id="3" creationId="{6DBC404A-5638-9E20-ED98-2B94BB166BB0}"/>
          </ac:spMkLst>
        </pc:spChg>
        <pc:spChg chg="add mod">
          <ac:chgData name="Hazell, Danielle" userId="16322be0-50ef-46ff-b0c0-d304bc10d5d2" providerId="ADAL" clId="{E6D12E1F-DF63-450C-A9ED-E72C5F6C045B}" dt="2025-10-27T09:06:50.288" v="4"/>
          <ac:spMkLst>
            <pc:docMk/>
            <pc:sldMasterMk cId="0" sldId="2147483648"/>
            <ac:spMk id="5" creationId="{57A45145-2626-1FB9-1CA8-00FDDF1D4080}"/>
          </ac:spMkLst>
        </pc:spChg>
        <pc:spChg chg="del">
          <ac:chgData name="Hazell, Danielle" userId="16322be0-50ef-46ff-b0c0-d304bc10d5d2" providerId="ADAL" clId="{E6D12E1F-DF63-450C-A9ED-E72C5F6C045B}" dt="2025-10-27T09:06:49.928" v="3" actId="478"/>
          <ac:spMkLst>
            <pc:docMk/>
            <pc:sldMasterMk cId="0" sldId="2147483648"/>
            <ac:spMk id="13" creationId="{00000000-0000-0000-0000-000000000000}"/>
          </ac:spMkLst>
        </pc:spChg>
        <pc:picChg chg="add mod">
          <ac:chgData name="Hazell, Danielle" userId="16322be0-50ef-46ff-b0c0-d304bc10d5d2" providerId="ADAL" clId="{E6D12E1F-DF63-450C-A9ED-E72C5F6C045B}" dt="2025-10-27T09:06:50.288" v="4"/>
          <ac:picMkLst>
            <pc:docMk/>
            <pc:sldMasterMk cId="0" sldId="2147483648"/>
            <ac:picMk id="4" creationId="{F569CFF8-722B-9A40-A44C-710C6B50B6C5}"/>
          </ac:picMkLst>
        </pc:picChg>
        <pc:picChg chg="add mod">
          <ac:chgData name="Hazell, Danielle" userId="16322be0-50ef-46ff-b0c0-d304bc10d5d2" providerId="ADAL" clId="{E6D12E1F-DF63-450C-A9ED-E72C5F6C045B}" dt="2025-10-27T09:06:50.288" v="4"/>
          <ac:picMkLst>
            <pc:docMk/>
            <pc:sldMasterMk cId="0" sldId="2147483648"/>
            <ac:picMk id="6" creationId="{41C0DCDE-B860-CCF8-5892-335E1570F619}"/>
          </ac:picMkLst>
        </pc:picChg>
        <pc:picChg chg="add mod">
          <ac:chgData name="Hazell, Danielle" userId="16322be0-50ef-46ff-b0c0-d304bc10d5d2" providerId="ADAL" clId="{E6D12E1F-DF63-450C-A9ED-E72C5F6C045B}" dt="2025-10-27T09:06:50.288" v="4"/>
          <ac:picMkLst>
            <pc:docMk/>
            <pc:sldMasterMk cId="0" sldId="2147483648"/>
            <ac:picMk id="7" creationId="{CA47E165-8653-54EA-8B31-1B212ACB1FB7}"/>
          </ac:picMkLst>
        </pc:picChg>
        <pc:picChg chg="del mod">
          <ac:chgData name="Hazell, Danielle" userId="16322be0-50ef-46ff-b0c0-d304bc10d5d2" providerId="ADAL" clId="{E6D12E1F-DF63-450C-A9ED-E72C5F6C045B}" dt="2025-10-27T09:06:49.928" v="3" actId="478"/>
          <ac:picMkLst>
            <pc:docMk/>
            <pc:sldMasterMk cId="0" sldId="2147483648"/>
            <ac:picMk id="14" creationId="{00000000-0000-0000-0000-000000000000}"/>
          </ac:picMkLst>
        </pc:picChg>
        <pc:picChg chg="del">
          <ac:chgData name="Hazell, Danielle" userId="16322be0-50ef-46ff-b0c0-d304bc10d5d2" providerId="ADAL" clId="{E6D12E1F-DF63-450C-A9ED-E72C5F6C045B}" dt="2025-10-27T09:06:49.928" v="3" actId="478"/>
          <ac:picMkLst>
            <pc:docMk/>
            <pc:sldMasterMk cId="0" sldId="2147483648"/>
            <ac:picMk id="17" creationId="{00000000-0000-0000-0000-000000000000}"/>
          </ac:picMkLst>
        </pc:picChg>
      </pc:sldMasterChg>
    </pc:docChg>
  </pc:docChgLst>
  <pc:docChgLst>
    <pc:chgData name="Andrasko, Rhiannon" userId="S::rhiannon.andrasko@wjec.co.uk::15be4c62-2de6-4343-a7f4-3c209826edd1" providerId="AD" clId="Web-{12E7A36E-FFFF-0C41-2721-75788D60BA24}"/>
    <pc:docChg chg="modSld">
      <pc:chgData name="Andrasko, Rhiannon" userId="S::rhiannon.andrasko@wjec.co.uk::15be4c62-2de6-4343-a7f4-3c209826edd1" providerId="AD" clId="Web-{12E7A36E-FFFF-0C41-2721-75788D60BA24}" dt="2025-10-28T15:41:59.861" v="5" actId="20577"/>
      <pc:docMkLst>
        <pc:docMk/>
      </pc:docMkLst>
      <pc:sldChg chg="modSp">
        <pc:chgData name="Andrasko, Rhiannon" userId="S::rhiannon.andrasko@wjec.co.uk::15be4c62-2de6-4343-a7f4-3c209826edd1" providerId="AD" clId="Web-{12E7A36E-FFFF-0C41-2721-75788D60BA24}" dt="2025-10-28T15:39:57.919" v="0" actId="20577"/>
        <pc:sldMkLst>
          <pc:docMk/>
          <pc:sldMk cId="0" sldId="277"/>
        </pc:sldMkLst>
        <pc:spChg chg="mod">
          <ac:chgData name="Andrasko, Rhiannon" userId="S::rhiannon.andrasko@wjec.co.uk::15be4c62-2de6-4343-a7f4-3c209826edd1" providerId="AD" clId="Web-{12E7A36E-FFFF-0C41-2721-75788D60BA24}" dt="2025-10-28T15:39:57.919" v="0" actId="20577"/>
          <ac:spMkLst>
            <pc:docMk/>
            <pc:sldMk cId="0" sldId="277"/>
            <ac:spMk id="168" creationId="{00000000-0000-0000-0000-000000000000}"/>
          </ac:spMkLst>
        </pc:spChg>
      </pc:sldChg>
      <pc:sldChg chg="modSp">
        <pc:chgData name="Andrasko, Rhiannon" userId="S::rhiannon.andrasko@wjec.co.uk::15be4c62-2de6-4343-a7f4-3c209826edd1" providerId="AD" clId="Web-{12E7A36E-FFFF-0C41-2721-75788D60BA24}" dt="2025-10-28T15:41:59.861" v="5" actId="20577"/>
        <pc:sldMkLst>
          <pc:docMk/>
          <pc:sldMk cId="0" sldId="281"/>
        </pc:sldMkLst>
        <pc:spChg chg="mod">
          <ac:chgData name="Andrasko, Rhiannon" userId="S::rhiannon.andrasko@wjec.co.uk::15be4c62-2de6-4343-a7f4-3c209826edd1" providerId="AD" clId="Web-{12E7A36E-FFFF-0C41-2721-75788D60BA24}" dt="2025-10-28T15:41:59.861" v="5" actId="20577"/>
          <ac:spMkLst>
            <pc:docMk/>
            <pc:sldMk cId="0" sldId="281"/>
            <ac:spMk id="192" creationId="{00000000-0000-0000-0000-000000000000}"/>
          </ac:spMkLst>
        </pc:spChg>
      </pc:sldChg>
    </pc:docChg>
  </pc:docChgLst>
  <pc:docChgLst>
    <pc:chgData name="Mark Thirlwell" userId="0eea46bc-1a08-4dae-8290-d9217da89020" providerId="ADAL" clId="{A74DFD5C-A00E-4D75-B54F-AE1372332AAE}"/>
    <pc:docChg chg="custSel delSld modSld">
      <pc:chgData name="Mark Thirlwell" userId="0eea46bc-1a08-4dae-8290-d9217da89020" providerId="ADAL" clId="{A74DFD5C-A00E-4D75-B54F-AE1372332AAE}" dt="2025-10-14T13:57:56.680" v="118" actId="20577"/>
      <pc:docMkLst>
        <pc:docMk/>
      </pc:docMkLst>
      <pc:sldChg chg="modSp mod">
        <pc:chgData name="Mark Thirlwell" userId="0eea46bc-1a08-4dae-8290-d9217da89020" providerId="ADAL" clId="{A74DFD5C-A00E-4D75-B54F-AE1372332AAE}" dt="2025-10-14T12:36:26.520" v="4" actId="14100"/>
        <pc:sldMkLst>
          <pc:docMk/>
          <pc:sldMk cId="0" sldId="256"/>
        </pc:sldMkLst>
        <pc:spChg chg="mod">
          <ac:chgData name="Mark Thirlwell" userId="0eea46bc-1a08-4dae-8290-d9217da89020" providerId="ADAL" clId="{A74DFD5C-A00E-4D75-B54F-AE1372332AAE}" dt="2025-10-14T12:36:26.520" v="4" actId="14100"/>
          <ac:spMkLst>
            <pc:docMk/>
            <pc:sldMk cId="0" sldId="256"/>
            <ac:spMk id="38" creationId="{00000000-0000-0000-0000-000000000000}"/>
          </ac:spMkLst>
        </pc:spChg>
      </pc:sldChg>
      <pc:sldChg chg="modNotesTx">
        <pc:chgData name="Mark Thirlwell" userId="0eea46bc-1a08-4dae-8290-d9217da89020" providerId="ADAL" clId="{A74DFD5C-A00E-4D75-B54F-AE1372332AAE}" dt="2025-10-14T13:57:50.288" v="117" actId="20577"/>
        <pc:sldMkLst>
          <pc:docMk/>
          <pc:sldMk cId="0" sldId="262"/>
        </pc:sldMkLst>
      </pc:sldChg>
      <pc:sldChg chg="modNotesTx">
        <pc:chgData name="Mark Thirlwell" userId="0eea46bc-1a08-4dae-8290-d9217da89020" providerId="ADAL" clId="{A74DFD5C-A00E-4D75-B54F-AE1372332AAE}" dt="2025-10-14T13:57:56.680" v="118" actId="20577"/>
        <pc:sldMkLst>
          <pc:docMk/>
          <pc:sldMk cId="0" sldId="263"/>
        </pc:sldMkLst>
      </pc:sldChg>
      <pc:sldChg chg="modSp mod">
        <pc:chgData name="Mark Thirlwell" userId="0eea46bc-1a08-4dae-8290-d9217da89020" providerId="ADAL" clId="{A74DFD5C-A00E-4D75-B54F-AE1372332AAE}" dt="2025-10-14T12:36:59.210" v="5" actId="20577"/>
        <pc:sldMkLst>
          <pc:docMk/>
          <pc:sldMk cId="0" sldId="265"/>
        </pc:sldMkLst>
        <pc:spChg chg="mod">
          <ac:chgData name="Mark Thirlwell" userId="0eea46bc-1a08-4dae-8290-d9217da89020" providerId="ADAL" clId="{A74DFD5C-A00E-4D75-B54F-AE1372332AAE}" dt="2025-10-14T12:36:59.210" v="5" actId="20577"/>
          <ac:spMkLst>
            <pc:docMk/>
            <pc:sldMk cId="0" sldId="265"/>
            <ac:spMk id="95" creationId="{00000000-0000-0000-0000-000000000000}"/>
          </ac:spMkLst>
        </pc:spChg>
      </pc:sldChg>
      <pc:sldChg chg="modSp mod">
        <pc:chgData name="Mark Thirlwell" userId="0eea46bc-1a08-4dae-8290-d9217da89020" providerId="ADAL" clId="{A74DFD5C-A00E-4D75-B54F-AE1372332AAE}" dt="2025-10-14T12:37:13.218" v="12" actId="20577"/>
        <pc:sldMkLst>
          <pc:docMk/>
          <pc:sldMk cId="0" sldId="267"/>
        </pc:sldMkLst>
        <pc:spChg chg="mod">
          <ac:chgData name="Mark Thirlwell" userId="0eea46bc-1a08-4dae-8290-d9217da89020" providerId="ADAL" clId="{A74DFD5C-A00E-4D75-B54F-AE1372332AAE}" dt="2025-10-14T12:37:13.218" v="12" actId="20577"/>
          <ac:spMkLst>
            <pc:docMk/>
            <pc:sldMk cId="0" sldId="267"/>
            <ac:spMk id="107" creationId="{00000000-0000-0000-0000-000000000000}"/>
          </ac:spMkLst>
        </pc:spChg>
      </pc:sldChg>
      <pc:sldChg chg="modSp mod">
        <pc:chgData name="Mark Thirlwell" userId="0eea46bc-1a08-4dae-8290-d9217da89020" providerId="ADAL" clId="{A74DFD5C-A00E-4D75-B54F-AE1372332AAE}" dt="2025-10-14T12:37:09.129" v="9" actId="20577"/>
        <pc:sldMkLst>
          <pc:docMk/>
          <pc:sldMk cId="0" sldId="268"/>
        </pc:sldMkLst>
        <pc:spChg chg="mod">
          <ac:chgData name="Mark Thirlwell" userId="0eea46bc-1a08-4dae-8290-d9217da89020" providerId="ADAL" clId="{A74DFD5C-A00E-4D75-B54F-AE1372332AAE}" dt="2025-10-14T12:37:09.129" v="9" actId="20577"/>
          <ac:spMkLst>
            <pc:docMk/>
            <pc:sldMk cId="0" sldId="268"/>
            <ac:spMk id="113" creationId="{00000000-0000-0000-0000-000000000000}"/>
          </ac:spMkLst>
        </pc:spChg>
      </pc:sldChg>
      <pc:sldChg chg="modSp mod">
        <pc:chgData name="Mark Thirlwell" userId="0eea46bc-1a08-4dae-8290-d9217da89020" providerId="ADAL" clId="{A74DFD5C-A00E-4D75-B54F-AE1372332AAE}" dt="2025-10-14T12:37:37.577" v="16" actId="20577"/>
        <pc:sldMkLst>
          <pc:docMk/>
          <pc:sldMk cId="0" sldId="273"/>
        </pc:sldMkLst>
        <pc:spChg chg="mod">
          <ac:chgData name="Mark Thirlwell" userId="0eea46bc-1a08-4dae-8290-d9217da89020" providerId="ADAL" clId="{A74DFD5C-A00E-4D75-B54F-AE1372332AAE}" dt="2025-10-14T12:37:37.577" v="16" actId="20577"/>
          <ac:spMkLst>
            <pc:docMk/>
            <pc:sldMk cId="0" sldId="273"/>
            <ac:spMk id="143" creationId="{00000000-0000-0000-0000-000000000000}"/>
          </ac:spMkLst>
        </pc:spChg>
      </pc:sldChg>
      <pc:sldChg chg="delSp modSp mod modNotesTx">
        <pc:chgData name="Mark Thirlwell" userId="0eea46bc-1a08-4dae-8290-d9217da89020" providerId="ADAL" clId="{A74DFD5C-A00E-4D75-B54F-AE1372332AAE}" dt="2025-10-14T12:44:31.830" v="103" actId="207"/>
        <pc:sldMkLst>
          <pc:docMk/>
          <pc:sldMk cId="0" sldId="275"/>
        </pc:sldMkLst>
        <pc:spChg chg="mod">
          <ac:chgData name="Mark Thirlwell" userId="0eea46bc-1a08-4dae-8290-d9217da89020" providerId="ADAL" clId="{A74DFD5C-A00E-4D75-B54F-AE1372332AAE}" dt="2025-10-14T12:44:31.830" v="103" actId="207"/>
          <ac:spMkLst>
            <pc:docMk/>
            <pc:sldMk cId="0" sldId="275"/>
            <ac:spMk id="156" creationId="{00000000-0000-0000-0000-000000000000}"/>
          </ac:spMkLst>
        </pc:spChg>
      </pc:sldChg>
      <pc:sldChg chg="modSp mod">
        <pc:chgData name="Mark Thirlwell" userId="0eea46bc-1a08-4dae-8290-d9217da89020" providerId="ADAL" clId="{A74DFD5C-A00E-4D75-B54F-AE1372332AAE}" dt="2025-10-14T12:44:42.268" v="107" actId="20577"/>
        <pc:sldMkLst>
          <pc:docMk/>
          <pc:sldMk cId="0" sldId="276"/>
        </pc:sldMkLst>
        <pc:spChg chg="mod">
          <ac:chgData name="Mark Thirlwell" userId="0eea46bc-1a08-4dae-8290-d9217da89020" providerId="ADAL" clId="{A74DFD5C-A00E-4D75-B54F-AE1372332AAE}" dt="2025-10-14T12:44:42.268" v="107" actId="20577"/>
          <ac:spMkLst>
            <pc:docMk/>
            <pc:sldMk cId="0" sldId="276"/>
            <ac:spMk id="162" creationId="{00000000-0000-0000-0000-000000000000}"/>
          </ac:spMkLst>
        </pc:spChg>
      </pc:sldChg>
      <pc:sldChg chg="modNotesTx">
        <pc:chgData name="Mark Thirlwell" userId="0eea46bc-1a08-4dae-8290-d9217da89020" providerId="ADAL" clId="{A74DFD5C-A00E-4D75-B54F-AE1372332AAE}" dt="2025-10-14T12:42:55.465" v="95" actId="20577"/>
        <pc:sldMkLst>
          <pc:docMk/>
          <pc:sldMk cId="0" sldId="282"/>
        </pc:sldMkLst>
      </pc:sldChg>
      <pc:sldChg chg="modSp mod">
        <pc:chgData name="Mark Thirlwell" userId="0eea46bc-1a08-4dae-8290-d9217da89020" providerId="ADAL" clId="{A74DFD5C-A00E-4D75-B54F-AE1372332AAE}" dt="2025-10-14T12:45:06.061" v="112" actId="20577"/>
        <pc:sldMkLst>
          <pc:docMk/>
          <pc:sldMk cId="0" sldId="284"/>
        </pc:sldMkLst>
        <pc:spChg chg="mod">
          <ac:chgData name="Mark Thirlwell" userId="0eea46bc-1a08-4dae-8290-d9217da89020" providerId="ADAL" clId="{A74DFD5C-A00E-4D75-B54F-AE1372332AAE}" dt="2025-10-14T12:45:06.061" v="112" actId="20577"/>
          <ac:spMkLst>
            <pc:docMk/>
            <pc:sldMk cId="0" sldId="284"/>
            <ac:spMk id="211" creationId="{00000000-0000-0000-0000-000000000000}"/>
          </ac:spMkLst>
        </pc:spChg>
      </pc:sldChg>
      <pc:sldChg chg="modNotesTx">
        <pc:chgData name="Mark Thirlwell" userId="0eea46bc-1a08-4dae-8290-d9217da89020" providerId="ADAL" clId="{A74DFD5C-A00E-4D75-B54F-AE1372332AAE}" dt="2025-10-14T12:45:59.223" v="114" actId="20577"/>
        <pc:sldMkLst>
          <pc:docMk/>
          <pc:sldMk cId="0" sldId="286"/>
        </pc:sldMkLst>
      </pc:sldChg>
      <pc:sldChg chg="modSp mod">
        <pc:chgData name="Mark Thirlwell" userId="0eea46bc-1a08-4dae-8290-d9217da89020" providerId="ADAL" clId="{A74DFD5C-A00E-4D75-B54F-AE1372332AAE}" dt="2025-10-14T12:38:46.507" v="26" actId="20577"/>
        <pc:sldMkLst>
          <pc:docMk/>
          <pc:sldMk cId="0" sldId="288"/>
        </pc:sldMkLst>
        <pc:spChg chg="mod">
          <ac:chgData name="Mark Thirlwell" userId="0eea46bc-1a08-4dae-8290-d9217da89020" providerId="ADAL" clId="{A74DFD5C-A00E-4D75-B54F-AE1372332AAE}" dt="2025-10-14T12:38:46.507" v="26" actId="20577"/>
          <ac:spMkLst>
            <pc:docMk/>
            <pc:sldMk cId="0" sldId="288"/>
            <ac:spMk id="236" creationId="{00000000-0000-0000-0000-000000000000}"/>
          </ac:spMkLst>
        </pc:spChg>
      </pc:sldChg>
      <pc:sldChg chg="modSp mod">
        <pc:chgData name="Mark Thirlwell" userId="0eea46bc-1a08-4dae-8290-d9217da89020" providerId="ADAL" clId="{A74DFD5C-A00E-4D75-B54F-AE1372332AAE}" dt="2025-10-14T12:38:37.637" v="21" actId="20577"/>
        <pc:sldMkLst>
          <pc:docMk/>
          <pc:sldMk cId="0" sldId="290"/>
        </pc:sldMkLst>
        <pc:spChg chg="mod">
          <ac:chgData name="Mark Thirlwell" userId="0eea46bc-1a08-4dae-8290-d9217da89020" providerId="ADAL" clId="{A74DFD5C-A00E-4D75-B54F-AE1372332AAE}" dt="2025-10-14T12:38:37.637" v="21" actId="20577"/>
          <ac:spMkLst>
            <pc:docMk/>
            <pc:sldMk cId="0" sldId="290"/>
            <ac:spMk id="248" creationId="{00000000-0000-0000-0000-000000000000}"/>
          </ac:spMkLst>
        </pc:spChg>
      </pc:sldChg>
    </pc:docChg>
  </pc:docChgLst>
  <pc:docChgLst>
    <pc:chgData name="Brooks, Jenna" userId="S::jenna.brooks@wjec.co.uk::f5b9f800-05f5-4bb7-96be-7ff21aa50ecc" providerId="AD" clId="Web-{7B0029EE-A7D9-6EF9-6EF1-383A69E2E162}"/>
    <pc:docChg chg="modSld">
      <pc:chgData name="Brooks, Jenna" userId="S::jenna.brooks@wjec.co.uk::f5b9f800-05f5-4bb7-96be-7ff21aa50ecc" providerId="AD" clId="Web-{7B0029EE-A7D9-6EF9-6EF1-383A69E2E162}" dt="2025-10-28T10:13:10.324" v="6" actId="14100"/>
      <pc:docMkLst>
        <pc:docMk/>
      </pc:docMkLst>
      <pc:sldChg chg="delSp modSp">
        <pc:chgData name="Brooks, Jenna" userId="S::jenna.brooks@wjec.co.uk::f5b9f800-05f5-4bb7-96be-7ff21aa50ecc" providerId="AD" clId="Web-{7B0029EE-A7D9-6EF9-6EF1-383A69E2E162}" dt="2025-10-28T10:12:39.432" v="3" actId="14100"/>
        <pc:sldMkLst>
          <pc:docMk/>
          <pc:sldMk cId="0" sldId="262"/>
        </pc:sldMkLst>
        <pc:spChg chg="mod">
          <ac:chgData name="Brooks, Jenna" userId="S::jenna.brooks@wjec.co.uk::f5b9f800-05f5-4bb7-96be-7ff21aa50ecc" providerId="AD" clId="Web-{7B0029EE-A7D9-6EF9-6EF1-383A69E2E162}" dt="2025-10-28T10:12:39.432" v="3" actId="14100"/>
          <ac:spMkLst>
            <pc:docMk/>
            <pc:sldMk cId="0" sldId="262"/>
            <ac:spMk id="74" creationId="{00000000-0000-0000-0000-000000000000}"/>
          </ac:spMkLst>
        </pc:spChg>
        <pc:picChg chg="del">
          <ac:chgData name="Brooks, Jenna" userId="S::jenna.brooks@wjec.co.uk::f5b9f800-05f5-4bb7-96be-7ff21aa50ecc" providerId="AD" clId="Web-{7B0029EE-A7D9-6EF9-6EF1-383A69E2E162}" dt="2025-10-28T10:12:34.948" v="2"/>
          <ac:picMkLst>
            <pc:docMk/>
            <pc:sldMk cId="0" sldId="262"/>
            <ac:picMk id="75" creationId="{00000000-0000-0000-0000-000000000000}"/>
          </ac:picMkLst>
        </pc:picChg>
      </pc:sldChg>
      <pc:sldChg chg="delSp modSp">
        <pc:chgData name="Brooks, Jenna" userId="S::jenna.brooks@wjec.co.uk::f5b9f800-05f5-4bb7-96be-7ff21aa50ecc" providerId="AD" clId="Web-{7B0029EE-A7D9-6EF9-6EF1-383A69E2E162}" dt="2025-10-28T10:12:43.683" v="4" actId="14100"/>
        <pc:sldMkLst>
          <pc:docMk/>
          <pc:sldMk cId="0" sldId="263"/>
        </pc:sldMkLst>
        <pc:spChg chg="mod">
          <ac:chgData name="Brooks, Jenna" userId="S::jenna.brooks@wjec.co.uk::f5b9f800-05f5-4bb7-96be-7ff21aa50ecc" providerId="AD" clId="Web-{7B0029EE-A7D9-6EF9-6EF1-383A69E2E162}" dt="2025-10-28T10:12:43.683" v="4" actId="14100"/>
          <ac:spMkLst>
            <pc:docMk/>
            <pc:sldMk cId="0" sldId="263"/>
            <ac:spMk id="82" creationId="{00000000-0000-0000-0000-000000000000}"/>
          </ac:spMkLst>
        </pc:spChg>
        <pc:picChg chg="del">
          <ac:chgData name="Brooks, Jenna" userId="S::jenna.brooks@wjec.co.uk::f5b9f800-05f5-4bb7-96be-7ff21aa50ecc" providerId="AD" clId="Web-{7B0029EE-A7D9-6EF9-6EF1-383A69E2E162}" dt="2025-10-28T10:11:57.447" v="0"/>
          <ac:picMkLst>
            <pc:docMk/>
            <pc:sldMk cId="0" sldId="263"/>
            <ac:picMk id="83" creationId="{00000000-0000-0000-0000-000000000000}"/>
          </ac:picMkLst>
        </pc:picChg>
      </pc:sldChg>
      <pc:sldChg chg="delSp modSp">
        <pc:chgData name="Brooks, Jenna" userId="S::jenna.brooks@wjec.co.uk::f5b9f800-05f5-4bb7-96be-7ff21aa50ecc" providerId="AD" clId="Web-{7B0029EE-A7D9-6EF9-6EF1-383A69E2E162}" dt="2025-10-28T10:13:10.324" v="6" actId="14100"/>
        <pc:sldMkLst>
          <pc:docMk/>
          <pc:sldMk cId="0" sldId="282"/>
        </pc:sldMkLst>
        <pc:spChg chg="mod">
          <ac:chgData name="Brooks, Jenna" userId="S::jenna.brooks@wjec.co.uk::f5b9f800-05f5-4bb7-96be-7ff21aa50ecc" providerId="AD" clId="Web-{7B0029EE-A7D9-6EF9-6EF1-383A69E2E162}" dt="2025-10-28T10:13:10.324" v="6" actId="14100"/>
          <ac:spMkLst>
            <pc:docMk/>
            <pc:sldMk cId="0" sldId="282"/>
            <ac:spMk id="198" creationId="{00000000-0000-0000-0000-000000000000}"/>
          </ac:spMkLst>
        </pc:spChg>
        <pc:picChg chg="del">
          <ac:chgData name="Brooks, Jenna" userId="S::jenna.brooks@wjec.co.uk::f5b9f800-05f5-4bb7-96be-7ff21aa50ecc" providerId="AD" clId="Web-{7B0029EE-A7D9-6EF9-6EF1-383A69E2E162}" dt="2025-10-28T10:13:07.433" v="5"/>
          <ac:picMkLst>
            <pc:docMk/>
            <pc:sldMk cId="0" sldId="282"/>
            <ac:picMk id="199"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freeboilermanuals.com/assets/pdf/baxi/Baxi%20800%20Combi%20Installation%20and%20Service%20Manual.pdf"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www.freeboilermanuals.com/assets/pdf/baxi/Baxi%20800%20Combi%20Installation%20and%20Service%20Manual.pdf"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www.freeboilermanuals.com/assets/pdf/baxi/Baxi%20800%20Combi%20Installation%20and%20Service%20Manual.pdf"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
        <p:cNvGrpSpPr/>
        <p:nvPr/>
      </p:nvGrpSpPr>
      <p:grpSpPr>
        <a:xfrm>
          <a:off x="0" y="0"/>
          <a:ext cx="0" cy="0"/>
          <a:chOff x="0" y="0"/>
          <a:chExt cx="0" cy="0"/>
        </a:xfrm>
      </p:grpSpPr>
      <p:sp>
        <p:nvSpPr>
          <p:cNvPr id="34" name="Google Shape;34;p4:notes"/>
          <p:cNvSpPr>
            <a:spLocks noGrp="1" noRot="1" noChangeAspect="1"/>
          </p:cNvSpPr>
          <p:nvPr>
            <p:ph type="sldImg" idx="2"/>
          </p:nvPr>
        </p:nvSpPr>
        <p:spPr>
          <a:xfrm>
            <a:off x="668338" y="1019175"/>
            <a:ext cx="5521325"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 name="Google Shape;35;p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 name="Google Shape;36;p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729fa28ea3_0_2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2" name="Google Shape;92;g3729fa28ea3_0_2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8" name="Google Shape;98;p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3729fa28ea3_0_3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04" name="Google Shape;104;g3729fa28ea3_0_3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3729fa28ea3_0_3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10" name="Google Shape;110;g3729fa28ea3_0_3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3729fa28ea3_0_18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16" name="Google Shape;116;g3729fa28ea3_0_18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3729fa28ea3_0_18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22" name="Google Shape;122;g3729fa28ea3_0_18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3729fa28ea3_0_4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28" name="Google Shape;128;g3729fa28ea3_0_4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729fa28ea3_0_4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4" name="Google Shape;134;g3729fa28ea3_0_4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3729fa28ea3_0_5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40" name="Google Shape;140;g3729fa28ea3_0_5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3729fa28ea3_0_9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46" name="Google Shape;146;g3729fa28ea3_0_9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
        <p:cNvGrpSpPr/>
        <p:nvPr/>
      </p:nvGrpSpPr>
      <p:grpSpPr>
        <a:xfrm>
          <a:off x="0" y="0"/>
          <a:ext cx="0" cy="0"/>
          <a:chOff x="0" y="0"/>
          <a:chExt cx="0" cy="0"/>
        </a:xfrm>
      </p:grpSpPr>
      <p:sp>
        <p:nvSpPr>
          <p:cNvPr id="40" name="Google Shape;40;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1" name="Google Shape;41;p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3729fa28ea3_0_6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dirty="0"/>
              <a:t>Note to tutor: Images for this slide can be found here (page 32) - </a:t>
            </a:r>
            <a:r>
              <a:rPr lang="en-GB" u="sng" dirty="0">
                <a:solidFill>
                  <a:schemeClr val="hlink"/>
                </a:solidFill>
                <a:hlinkClick r:id="rId3"/>
              </a:rPr>
              <a:t>https://www.freeboilermanuals.com/assets/pdf/baxi/Baxi%20800%20Combi%20Installation%20and%20Service%20Manual.pdf</a:t>
            </a:r>
            <a:endParaRPr dirty="0"/>
          </a:p>
          <a:p>
            <a:pPr marL="0" lvl="0" indent="0" algn="l" rtl="0">
              <a:spcBef>
                <a:spcPts val="360"/>
              </a:spcBef>
              <a:spcAft>
                <a:spcPts val="0"/>
              </a:spcAft>
              <a:buNone/>
            </a:pPr>
            <a:endParaRPr dirty="0"/>
          </a:p>
        </p:txBody>
      </p:sp>
      <p:sp>
        <p:nvSpPr>
          <p:cNvPr id="152" name="Google Shape;152;g3729fa28ea3_0_6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3729fa28ea3_0_7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59" name="Google Shape;159;g3729fa28ea3_0_7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65" name="Google Shape;165;p1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3729fa28ea3_0_8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71" name="Google Shape;171;g3729fa28ea3_0_8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77" name="Google Shape;177;p1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3729fa28ea3_0_8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83" name="Google Shape;183;g3729fa28ea3_0_8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3729fa28ea3_0_9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89" name="Google Shape;189;g3729fa28ea3_0_9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3729fa28ea3_0_10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dirty="0"/>
              <a:t>Note to tutor: Images for this slide can be found here (page 30) - </a:t>
            </a:r>
            <a:r>
              <a:rPr lang="en-GB" u="sng" dirty="0">
                <a:solidFill>
                  <a:schemeClr val="hlink"/>
                </a:solidFill>
                <a:hlinkClick r:id="rId3"/>
              </a:rPr>
              <a:t>https://www.freeboilermanuals.com/assets/pdf/baxi/Baxi%20800%20Combi%20Installation%20and%20Service%20Manual.pdf</a:t>
            </a:r>
            <a:endParaRPr dirty="0"/>
          </a:p>
          <a:p>
            <a:pPr marL="0" lvl="0" indent="0" algn="l" rtl="0">
              <a:spcBef>
                <a:spcPts val="360"/>
              </a:spcBef>
              <a:spcAft>
                <a:spcPts val="0"/>
              </a:spcAft>
              <a:buNone/>
            </a:pPr>
            <a:endParaRPr dirty="0"/>
          </a:p>
        </p:txBody>
      </p:sp>
      <p:sp>
        <p:nvSpPr>
          <p:cNvPr id="195" name="Google Shape;195;g3729fa28ea3_0_10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3729fa28ea3_0_1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08" name="Google Shape;208;g3729fa28ea3_0_11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3729fa28ea3_0_1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14" name="Google Shape;214;g3729fa28ea3_0_11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7" name="Google Shape;47;p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3729fa28ea3_0_12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GB" dirty="0"/>
              <a:t>Note to tutor: Images for this slide can be found here (page 34) - </a:t>
            </a:r>
            <a:r>
              <a:rPr lang="en-GB" u="sng" dirty="0">
                <a:solidFill>
                  <a:schemeClr val="hlink"/>
                </a:solidFill>
                <a:hlinkClick r:id="rId3"/>
              </a:rPr>
              <a:t>https://www.freeboilermanuals.com/assets/pdf/baxi/Baxi%20800%20Combi%20Installation%20and%20Service%20Manual.pdf</a:t>
            </a:r>
            <a:endParaRPr lang="en-GB" dirty="0"/>
          </a:p>
          <a:p>
            <a:pPr marL="0" lvl="0" indent="0" algn="l" rtl="0">
              <a:spcBef>
                <a:spcPts val="360"/>
              </a:spcBef>
              <a:spcAft>
                <a:spcPts val="0"/>
              </a:spcAft>
              <a:buNone/>
            </a:pPr>
            <a:endParaRPr dirty="0"/>
          </a:p>
        </p:txBody>
      </p:sp>
      <p:sp>
        <p:nvSpPr>
          <p:cNvPr id="220" name="Google Shape;220;g3729fa28ea3_0_12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3729fa28ea3_0_1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33" name="Google Shape;233;g3729fa28ea3_0_12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3729fa28ea3_0_13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39" name="Google Shape;239;g3729fa28ea3_0_13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3729fa28ea3_0_13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5" name="Google Shape;245;g3729fa28ea3_0_13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3729fa28ea3_0_14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51" name="Google Shape;251;g3729fa28ea3_0_14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3729fa28ea3_0_14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57" name="Google Shape;257;g3729fa28ea3_0_14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3729fa28ea3_0_15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63" name="Google Shape;263;g3729fa28ea3_0_15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69" name="Google Shape;269;p1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3729fa28ea3_0_15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75" name="Google Shape;275;g3729fa28ea3_0_15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16:notes"/>
          <p:cNvSpPr>
            <a:spLocks noGrp="1" noRot="1" noChangeAspect="1"/>
          </p:cNvSpPr>
          <p:nvPr>
            <p:ph type="sldImg" idx="2"/>
          </p:nvPr>
        </p:nvSpPr>
        <p:spPr>
          <a:xfrm>
            <a:off x="668338" y="1019175"/>
            <a:ext cx="5521325"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81" name="Google Shape;281;p1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2" name="Google Shape;282;p1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3" name="Google Shape;53;p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3729fa28ea3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9" name="Google Shape;59;g3729fa28ea3_0_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3729fa28ea3_0_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5" name="Google Shape;65;g3729fa28ea3_0_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3729fa28ea3_0_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71" name="Google Shape;71;g3729fa28ea3_0_1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3729fa28ea3_0_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79" name="Google Shape;79;g3729fa28ea3_0_1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3729fa28ea3_0_2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6" name="Google Shape;86;g3729fa28ea3_0_2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ext only">
  <p:cSld name="text only">
    <p:spTree>
      <p:nvGrpSpPr>
        <p:cNvPr id="1" name="Shape 20"/>
        <p:cNvGrpSpPr/>
        <p:nvPr/>
      </p:nvGrpSpPr>
      <p:grpSpPr>
        <a:xfrm>
          <a:off x="0" y="0"/>
          <a:ext cx="0" cy="0"/>
          <a:chOff x="0" y="0"/>
          <a:chExt cx="0" cy="0"/>
        </a:xfrm>
      </p:grpSpPr>
      <p:sp>
        <p:nvSpPr>
          <p:cNvPr id="21" name="Google Shape;21;p18"/>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2" name="Google Shape;22;p18"/>
          <p:cNvSpPr txBox="1">
            <a:spLocks noGrp="1"/>
          </p:cNvSpPr>
          <p:nvPr>
            <p:ph type="body" idx="1"/>
          </p:nvPr>
        </p:nvSpPr>
        <p:spPr>
          <a:xfrm>
            <a:off x="360000" y="1800000"/>
            <a:ext cx="9360212"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and image">
  <p:cSld name="text and image">
    <p:spTree>
      <p:nvGrpSpPr>
        <p:cNvPr id="1" name="Shape 23"/>
        <p:cNvGrpSpPr/>
        <p:nvPr/>
      </p:nvGrpSpPr>
      <p:grpSpPr>
        <a:xfrm>
          <a:off x="0" y="0"/>
          <a:ext cx="0" cy="0"/>
          <a:chOff x="0" y="0"/>
          <a:chExt cx="0" cy="0"/>
        </a:xfrm>
      </p:grpSpPr>
      <p:sp>
        <p:nvSpPr>
          <p:cNvPr id="24" name="Google Shape;24;p19"/>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5" name="Google Shape;25;p19"/>
          <p:cNvSpPr txBox="1">
            <a:spLocks noGrp="1"/>
          </p:cNvSpPr>
          <p:nvPr>
            <p:ph type="body" idx="1"/>
          </p:nvPr>
        </p:nvSpPr>
        <p:spPr>
          <a:xfrm>
            <a:off x="360000" y="1800000"/>
            <a:ext cx="7560000"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6" name="Google Shape;26;p19"/>
          <p:cNvSpPr>
            <a:spLocks noGrp="1"/>
          </p:cNvSpPr>
          <p:nvPr>
            <p:ph type="pic" idx="2"/>
          </p:nvPr>
        </p:nvSpPr>
        <p:spPr>
          <a:xfrm>
            <a:off x="8280052" y="1800000"/>
            <a:ext cx="3600798" cy="4139999"/>
          </a:xfrm>
          <a:prstGeom prst="rect">
            <a:avLst/>
          </a:prstGeom>
          <a:noFill/>
          <a:ln>
            <a:noFill/>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layout">
  <p:cSld name="blank layout">
    <p:spTree>
      <p:nvGrpSpPr>
        <p:cNvPr id="1" name="Shape 27"/>
        <p:cNvGrpSpPr/>
        <p:nvPr/>
      </p:nvGrpSpPr>
      <p:grpSpPr>
        <a:xfrm>
          <a:off x="0" y="0"/>
          <a:ext cx="0" cy="0"/>
          <a:chOff x="0" y="0"/>
          <a:chExt cx="0" cy="0"/>
        </a:xfrm>
      </p:grpSpPr>
      <p:sp>
        <p:nvSpPr>
          <p:cNvPr id="28" name="Google Shape;28;p20"/>
          <p:cNvSpPr txBox="1">
            <a:spLocks noGrp="1"/>
          </p:cNvSpPr>
          <p:nvPr>
            <p:ph type="body" idx="1"/>
          </p:nvPr>
        </p:nvSpPr>
        <p:spPr>
          <a:xfrm>
            <a:off x="359172" y="1260475"/>
            <a:ext cx="8640959" cy="4319588"/>
          </a:xfrm>
          <a:prstGeom prst="rect">
            <a:avLst/>
          </a:prstGeom>
          <a:noFill/>
          <a:ln>
            <a:noFill/>
          </a:ln>
        </p:spPr>
        <p:txBody>
          <a:bodyPr spcFirstLastPara="1" wrap="square" lIns="0" tIns="0" rIns="0" bIns="0" anchor="t" anchorCtr="0">
            <a:noAutofit/>
          </a:bodyPr>
          <a:lstStyle>
            <a:lvl1pPr marL="457200" lvl="0" indent="-228600" algn="l">
              <a:lnSpc>
                <a:spcPct val="100375"/>
              </a:lnSpc>
              <a:spcBef>
                <a:spcPts val="1004"/>
              </a:spcBef>
              <a:spcAft>
                <a:spcPts val="0"/>
              </a:spcAft>
              <a:buSzPts val="1400"/>
              <a:buNone/>
              <a:defRPr sz="2400"/>
            </a:lvl1pPr>
            <a:lvl2pPr marL="914400" lvl="1" indent="-342900" algn="l">
              <a:lnSpc>
                <a:spcPct val="133833"/>
              </a:lnSpc>
              <a:spcBef>
                <a:spcPts val="1004"/>
              </a:spcBef>
              <a:spcAft>
                <a:spcPts val="0"/>
              </a:spcAft>
              <a:buSzPts val="1800"/>
              <a:buChar char="•"/>
              <a:defRPr/>
            </a:lvl2pPr>
            <a:lvl3pPr marL="1371600" lvl="2" indent="-228600" algn="l">
              <a:lnSpc>
                <a:spcPct val="111555"/>
              </a:lnSpc>
              <a:spcBef>
                <a:spcPts val="502"/>
              </a:spcBef>
              <a:spcAft>
                <a:spcPts val="0"/>
              </a:spcAft>
              <a:buSzPts val="1400"/>
              <a:buNone/>
              <a:defRPr/>
            </a:lvl3pPr>
            <a:lvl4pPr marL="1828800" lvl="3" indent="-342900" algn="l">
              <a:lnSpc>
                <a:spcPct val="111555"/>
              </a:lnSpc>
              <a:spcBef>
                <a:spcPts val="502"/>
              </a:spcBef>
              <a:spcAft>
                <a:spcPts val="0"/>
              </a:spcAft>
              <a:buSzPts val="1800"/>
              <a:buChar char="•"/>
              <a:defRPr/>
            </a:lvl4pPr>
            <a:lvl5pPr marL="2286000" lvl="4" indent="-342900" algn="l">
              <a:lnSpc>
                <a:spcPct val="111555"/>
              </a:lnSpc>
              <a:spcBef>
                <a:spcPts val="502"/>
              </a:spcBef>
              <a:spcAft>
                <a:spcPts val="0"/>
              </a:spcAft>
              <a:buClr>
                <a:schemeClr val="dk1"/>
              </a:buClr>
              <a:buSzPts val="1800"/>
              <a:buChar char="–"/>
              <a:defRPr/>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mage left and text">
  <p:cSld name="image left and text">
    <p:spTree>
      <p:nvGrpSpPr>
        <p:cNvPr id="1" name="Shape 29"/>
        <p:cNvGrpSpPr/>
        <p:nvPr/>
      </p:nvGrpSpPr>
      <p:grpSpPr>
        <a:xfrm>
          <a:off x="0" y="0"/>
          <a:ext cx="0" cy="0"/>
          <a:chOff x="0" y="0"/>
          <a:chExt cx="0" cy="0"/>
        </a:xfrm>
      </p:grpSpPr>
      <p:sp>
        <p:nvSpPr>
          <p:cNvPr id="30" name="Google Shape;30;p21"/>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1" name="Google Shape;31;p21"/>
          <p:cNvSpPr txBox="1">
            <a:spLocks noGrp="1"/>
          </p:cNvSpPr>
          <p:nvPr>
            <p:ph type="body" idx="1"/>
          </p:nvPr>
        </p:nvSpPr>
        <p:spPr>
          <a:xfrm>
            <a:off x="4320000" y="1799999"/>
            <a:ext cx="7560000"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2" name="Google Shape;32;p21"/>
          <p:cNvSpPr>
            <a:spLocks noGrp="1"/>
          </p:cNvSpPr>
          <p:nvPr>
            <p:ph type="pic" idx="2"/>
          </p:nvPr>
        </p:nvSpPr>
        <p:spPr>
          <a:xfrm>
            <a:off x="360000" y="1800000"/>
            <a:ext cx="3600798" cy="4139999"/>
          </a:xfrm>
          <a:prstGeom prst="rect">
            <a:avLst/>
          </a:prstGeom>
          <a:noFill/>
          <a:ln>
            <a:noFill/>
          </a:ln>
        </p:spPr>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7"/>
          <p:cNvSpPr txBox="1"/>
          <p:nvPr/>
        </p:nvSpPr>
        <p:spPr>
          <a:xfrm>
            <a:off x="0" y="456036"/>
            <a:ext cx="12239625" cy="152012"/>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807" b="0" i="0" u="none" strike="noStrike" cap="none">
                <a:solidFill>
                  <a:srgbClr val="D9D9D9"/>
                </a:solidFill>
                <a:latin typeface="Arial"/>
                <a:ea typeface="Arial"/>
                <a:cs typeface="Arial"/>
                <a:sym typeface="Arial"/>
              </a:rPr>
              <a:t> </a:t>
            </a:r>
            <a:endParaRPr/>
          </a:p>
        </p:txBody>
      </p:sp>
      <p:sp>
        <p:nvSpPr>
          <p:cNvPr id="11" name="Google Shape;11;p17"/>
          <p:cNvSpPr txBox="1">
            <a:spLocks noGrp="1"/>
          </p:cNvSpPr>
          <p:nvPr>
            <p:ph type="title"/>
          </p:nvPr>
        </p:nvSpPr>
        <p:spPr>
          <a:xfrm>
            <a:off x="252000" y="990000"/>
            <a:ext cx="11628000" cy="646331"/>
          </a:xfrm>
          <a:prstGeom prst="rect">
            <a:avLst/>
          </a:prstGeom>
          <a:noFill/>
          <a:ln>
            <a:noFill/>
          </a:ln>
        </p:spPr>
        <p:txBody>
          <a:bodyPr spcFirstLastPara="1" wrap="square" lIns="91425" tIns="45700" rIns="91425" bIns="45700" anchor="ctr" anchorCtr="0">
            <a:spAutoFit/>
          </a:bodyPr>
          <a:lstStyle>
            <a:lvl1pPr marR="0" lvl="0" algn="l" rtl="0">
              <a:spcBef>
                <a:spcPts val="0"/>
              </a:spcBef>
              <a:spcAft>
                <a:spcPts val="0"/>
              </a:spcAft>
              <a:buSzPts val="1400"/>
              <a:buNone/>
              <a:defRPr sz="3600" b="1" i="0" u="none" strike="noStrike" cap="none">
                <a:solidFill>
                  <a:srgbClr val="FC4421"/>
                </a:solidFill>
                <a:latin typeface="Arial"/>
                <a:ea typeface="Arial"/>
                <a:cs typeface="Arial"/>
                <a:sym typeface="Arial"/>
              </a:defRPr>
            </a:lvl1pPr>
            <a:lvl2pPr marR="0" lvl="1" algn="l" rtl="0">
              <a:spcBef>
                <a:spcPts val="0"/>
              </a:spcBef>
              <a:spcAft>
                <a:spcPts val="0"/>
              </a:spcAft>
              <a:buSzPts val="1400"/>
              <a:buNone/>
              <a:defRPr sz="2409" b="1" i="0" u="none" strike="noStrike" cap="none">
                <a:solidFill>
                  <a:srgbClr val="E30613"/>
                </a:solidFill>
                <a:latin typeface="Arial"/>
                <a:ea typeface="Arial"/>
                <a:cs typeface="Arial"/>
                <a:sym typeface="Arial"/>
              </a:defRPr>
            </a:lvl2pPr>
            <a:lvl3pPr marR="0" lvl="2" algn="l" rtl="0">
              <a:spcBef>
                <a:spcPts val="0"/>
              </a:spcBef>
              <a:spcAft>
                <a:spcPts val="0"/>
              </a:spcAft>
              <a:buSzPts val="1400"/>
              <a:buNone/>
              <a:defRPr sz="2409" b="1" i="0" u="none" strike="noStrike" cap="none">
                <a:solidFill>
                  <a:srgbClr val="E30613"/>
                </a:solidFill>
                <a:latin typeface="Arial"/>
                <a:ea typeface="Arial"/>
                <a:cs typeface="Arial"/>
                <a:sym typeface="Arial"/>
              </a:defRPr>
            </a:lvl3pPr>
            <a:lvl4pPr marR="0" lvl="3" algn="l" rtl="0">
              <a:spcBef>
                <a:spcPts val="0"/>
              </a:spcBef>
              <a:spcAft>
                <a:spcPts val="0"/>
              </a:spcAft>
              <a:buSzPts val="1400"/>
              <a:buNone/>
              <a:defRPr sz="2409" b="1" i="0" u="none" strike="noStrike" cap="none">
                <a:solidFill>
                  <a:srgbClr val="E30613"/>
                </a:solidFill>
                <a:latin typeface="Arial"/>
                <a:ea typeface="Arial"/>
                <a:cs typeface="Arial"/>
                <a:sym typeface="Arial"/>
              </a:defRPr>
            </a:lvl4pPr>
            <a:lvl5pPr marR="0" lvl="4" algn="l" rtl="0">
              <a:spcBef>
                <a:spcPts val="0"/>
              </a:spcBef>
              <a:spcAft>
                <a:spcPts val="0"/>
              </a:spcAft>
              <a:buSzPts val="1400"/>
              <a:buNone/>
              <a:defRPr sz="2409" b="1" i="0" u="none" strike="noStrike" cap="none">
                <a:solidFill>
                  <a:srgbClr val="E30613"/>
                </a:solidFill>
                <a:latin typeface="Arial"/>
                <a:ea typeface="Arial"/>
                <a:cs typeface="Arial"/>
                <a:sym typeface="Arial"/>
              </a:defRPr>
            </a:lvl5pPr>
            <a:lvl6pPr marR="0" lvl="5" algn="ctr" rtl="0">
              <a:spcBef>
                <a:spcPts val="0"/>
              </a:spcBef>
              <a:spcAft>
                <a:spcPts val="0"/>
              </a:spcAft>
              <a:buSzPts val="1400"/>
              <a:buNone/>
              <a:defRPr sz="4417" b="0" i="0" u="none" strike="noStrike" cap="none">
                <a:solidFill>
                  <a:srgbClr val="CC0000"/>
                </a:solidFill>
                <a:latin typeface="Arial"/>
                <a:ea typeface="Arial"/>
                <a:cs typeface="Arial"/>
                <a:sym typeface="Arial"/>
              </a:defRPr>
            </a:lvl6pPr>
            <a:lvl7pPr marR="0" lvl="6" algn="ctr" rtl="0">
              <a:spcBef>
                <a:spcPts val="0"/>
              </a:spcBef>
              <a:spcAft>
                <a:spcPts val="0"/>
              </a:spcAft>
              <a:buSzPts val="1400"/>
              <a:buNone/>
              <a:defRPr sz="4417" b="0" i="0" u="none" strike="noStrike" cap="none">
                <a:solidFill>
                  <a:srgbClr val="CC0000"/>
                </a:solidFill>
                <a:latin typeface="Arial"/>
                <a:ea typeface="Arial"/>
                <a:cs typeface="Arial"/>
                <a:sym typeface="Arial"/>
              </a:defRPr>
            </a:lvl7pPr>
            <a:lvl8pPr marR="0" lvl="7" algn="ctr" rtl="0">
              <a:spcBef>
                <a:spcPts val="0"/>
              </a:spcBef>
              <a:spcAft>
                <a:spcPts val="0"/>
              </a:spcAft>
              <a:buSzPts val="1400"/>
              <a:buNone/>
              <a:defRPr sz="4417" b="0" i="0" u="none" strike="noStrike" cap="none">
                <a:solidFill>
                  <a:srgbClr val="CC0000"/>
                </a:solidFill>
                <a:latin typeface="Arial"/>
                <a:ea typeface="Arial"/>
                <a:cs typeface="Arial"/>
                <a:sym typeface="Arial"/>
              </a:defRPr>
            </a:lvl8pPr>
            <a:lvl9pPr marR="0" lvl="8" algn="ctr" rtl="0">
              <a:spcBef>
                <a:spcPts val="0"/>
              </a:spcBef>
              <a:spcAft>
                <a:spcPts val="0"/>
              </a:spcAft>
              <a:buSzPts val="1400"/>
              <a:buNone/>
              <a:defRPr sz="4417" b="0" i="0" u="none" strike="noStrike" cap="none">
                <a:solidFill>
                  <a:srgbClr val="CC0000"/>
                </a:solidFill>
                <a:latin typeface="Arial"/>
                <a:ea typeface="Arial"/>
                <a:cs typeface="Arial"/>
                <a:sym typeface="Arial"/>
              </a:defRPr>
            </a:lvl9pPr>
          </a:lstStyle>
          <a:p>
            <a:endParaRPr/>
          </a:p>
        </p:txBody>
      </p:sp>
      <p:sp>
        <p:nvSpPr>
          <p:cNvPr id="12" name="Google Shape;12;p17"/>
          <p:cNvSpPr txBox="1">
            <a:spLocks noGrp="1"/>
          </p:cNvSpPr>
          <p:nvPr>
            <p:ph type="body" idx="1"/>
          </p:nvPr>
        </p:nvSpPr>
        <p:spPr>
          <a:xfrm>
            <a:off x="361406" y="1800000"/>
            <a:ext cx="11520000" cy="4140000"/>
          </a:xfrm>
          <a:prstGeom prst="rect">
            <a:avLst/>
          </a:prstGeom>
          <a:noFill/>
          <a:ln>
            <a:noFill/>
          </a:ln>
        </p:spPr>
        <p:txBody>
          <a:bodyPr spcFirstLastPara="1" wrap="square" lIns="0" tIns="0" rIns="0" bIns="0" anchor="t" anchorCtr="0">
            <a:noAutofit/>
          </a:bodyPr>
          <a:lstStyle>
            <a:lvl1pPr marL="457200" marR="0" lvl="0" indent="-228600" algn="l" rtl="0">
              <a:lnSpc>
                <a:spcPct val="120450"/>
              </a:lnSpc>
              <a:spcBef>
                <a:spcPts val="1004"/>
              </a:spcBef>
              <a:spcAft>
                <a:spcPts val="0"/>
              </a:spcAft>
              <a:buSzPts val="1400"/>
              <a:buNone/>
              <a:defRPr sz="2000" b="0" i="0" u="none" strike="noStrike" cap="none">
                <a:solidFill>
                  <a:schemeClr val="dk1"/>
                </a:solidFill>
                <a:latin typeface="Arial"/>
                <a:ea typeface="Arial"/>
                <a:cs typeface="Arial"/>
                <a:sym typeface="Arial"/>
              </a:defRPr>
            </a:lvl1pPr>
            <a:lvl2pPr marL="914400" marR="0" lvl="1" indent="-355600" algn="l" rtl="0">
              <a:lnSpc>
                <a:spcPct val="120450"/>
              </a:lnSpc>
              <a:spcBef>
                <a:spcPts val="1004"/>
              </a:spcBef>
              <a:spcAft>
                <a:spcPts val="0"/>
              </a:spcAft>
              <a:buClr>
                <a:srgbClr val="FC442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31"/>
              </a:lnSpc>
              <a:spcBef>
                <a:spcPts val="502"/>
              </a:spcBef>
              <a:spcAft>
                <a:spcPts val="0"/>
              </a:spcAft>
              <a:buSzPts val="1400"/>
              <a:buNone/>
              <a:defRPr sz="1606" b="0" i="0" u="none" strike="noStrike" cap="none">
                <a:solidFill>
                  <a:schemeClr val="dk1"/>
                </a:solidFill>
                <a:latin typeface="Arial"/>
                <a:ea typeface="Arial"/>
                <a:cs typeface="Arial"/>
                <a:sym typeface="Arial"/>
              </a:defRPr>
            </a:lvl3pPr>
            <a:lvl4pPr marL="1828800" marR="0" lvl="3" indent="-330581" algn="l" rtl="0">
              <a:lnSpc>
                <a:spcPct val="125031"/>
              </a:lnSpc>
              <a:spcBef>
                <a:spcPts val="502"/>
              </a:spcBef>
              <a:spcAft>
                <a:spcPts val="0"/>
              </a:spcAft>
              <a:buClr>
                <a:srgbClr val="FC4421"/>
              </a:buClr>
              <a:buSzPts val="1606"/>
              <a:buFont typeface="Arial"/>
              <a:buChar char="•"/>
              <a:defRPr sz="1606" b="0" i="0" u="none" strike="noStrike" cap="none">
                <a:solidFill>
                  <a:schemeClr val="dk1"/>
                </a:solidFill>
                <a:latin typeface="Arial"/>
                <a:ea typeface="Arial"/>
                <a:cs typeface="Arial"/>
                <a:sym typeface="Arial"/>
              </a:defRPr>
            </a:lvl4pPr>
            <a:lvl5pPr marL="2286000" marR="0" lvl="4" indent="-330581" algn="l" rtl="0">
              <a:lnSpc>
                <a:spcPct val="125031"/>
              </a:lnSpc>
              <a:spcBef>
                <a:spcPts val="502"/>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5pPr>
            <a:lvl6pPr marL="2743200" marR="0" lvl="5" indent="-330581" algn="l" rtl="0">
              <a:spcBef>
                <a:spcPts val="502"/>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6pPr>
            <a:lvl7pPr marL="3200400" marR="0" lvl="6" indent="-330581" algn="l" rtl="0">
              <a:spcBef>
                <a:spcPts val="321"/>
              </a:spcBef>
              <a:spcAft>
                <a:spcPts val="0"/>
              </a:spcAft>
              <a:buClr>
                <a:srgbClr val="E30613"/>
              </a:buClr>
              <a:buSzPts val="1606"/>
              <a:buFont typeface="Arial"/>
              <a:buChar char="»"/>
              <a:defRPr sz="1606" b="0" i="0" u="none" strike="noStrike" cap="none">
                <a:solidFill>
                  <a:schemeClr val="dk1"/>
                </a:solidFill>
                <a:latin typeface="Arial"/>
                <a:ea typeface="Arial"/>
                <a:cs typeface="Arial"/>
                <a:sym typeface="Arial"/>
              </a:defRPr>
            </a:lvl7pPr>
            <a:lvl8pPr marL="3657600" marR="0" lvl="7" indent="-330581" algn="l" rtl="0">
              <a:spcBef>
                <a:spcPts val="321"/>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8pPr>
            <a:lvl9pPr marL="4114800" marR="0" lvl="8" indent="-292353" algn="l" rtl="0">
              <a:spcBef>
                <a:spcPts val="201"/>
              </a:spcBef>
              <a:spcAft>
                <a:spcPts val="0"/>
              </a:spcAft>
              <a:buClr>
                <a:schemeClr val="dk1"/>
              </a:buClr>
              <a:buSzPts val="1004"/>
              <a:buFont typeface="Arial"/>
              <a:buChar char="»"/>
              <a:defRPr sz="1004" b="0" i="0" u="none" strike="noStrike" cap="none">
                <a:solidFill>
                  <a:schemeClr val="dk1"/>
                </a:solidFill>
                <a:latin typeface="Arial"/>
                <a:ea typeface="Arial"/>
                <a:cs typeface="Arial"/>
                <a:sym typeface="Arial"/>
              </a:defRPr>
            </a:lvl9pPr>
          </a:lstStyle>
          <a:p>
            <a:endParaRPr/>
          </a:p>
        </p:txBody>
      </p:sp>
      <p:sp>
        <p:nvSpPr>
          <p:cNvPr id="16" name="Google Shape;16;p17"/>
          <p:cNvSpPr txBox="1"/>
          <p:nvPr/>
        </p:nvSpPr>
        <p:spPr>
          <a:xfrm>
            <a:off x="360000" y="6343435"/>
            <a:ext cx="588541" cy="246221"/>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fld id="{00000000-1234-1234-1234-123412341234}" type="slidenum">
              <a:rPr lang="en-GB" sz="1600">
                <a:solidFill>
                  <a:schemeClr val="dk1"/>
                </a:solidFill>
                <a:latin typeface="Arial"/>
                <a:ea typeface="Arial"/>
                <a:cs typeface="Arial"/>
                <a:sym typeface="Arial"/>
              </a:rPr>
              <a:t>‹#›</a:t>
            </a:fld>
            <a:endParaRPr sz="1600">
              <a:solidFill>
                <a:schemeClr val="dk1"/>
              </a:solidFill>
              <a:latin typeface="Arial"/>
              <a:ea typeface="Arial"/>
              <a:cs typeface="Arial"/>
              <a:sym typeface="Arial"/>
            </a:endParaRPr>
          </a:p>
        </p:txBody>
      </p:sp>
      <p:pic>
        <p:nvPicPr>
          <p:cNvPr id="18" name="Google Shape;18;p17" descr="A purple and white logo&#10;&#10;AI-generated content may be incorrect."/>
          <p:cNvPicPr preferRelativeResize="0"/>
          <p:nvPr/>
        </p:nvPicPr>
        <p:blipFill rotWithShape="1">
          <a:blip r:embed="rId6">
            <a:alphaModFix/>
          </a:blip>
          <a:srcRect/>
          <a:stretch/>
        </p:blipFill>
        <p:spPr>
          <a:xfrm>
            <a:off x="9360000" y="6228000"/>
            <a:ext cx="2520000" cy="456536"/>
          </a:xfrm>
          <a:prstGeom prst="rect">
            <a:avLst/>
          </a:prstGeom>
          <a:noFill/>
          <a:ln>
            <a:noFill/>
          </a:ln>
        </p:spPr>
      </p:pic>
      <p:cxnSp>
        <p:nvCxnSpPr>
          <p:cNvPr id="19" name="Google Shape;19;p17"/>
          <p:cNvCxnSpPr/>
          <p:nvPr/>
        </p:nvCxnSpPr>
        <p:spPr>
          <a:xfrm>
            <a:off x="0" y="6084000"/>
            <a:ext cx="12240000" cy="0"/>
          </a:xfrm>
          <a:prstGeom prst="straightConnector1">
            <a:avLst/>
          </a:prstGeom>
          <a:noFill/>
          <a:ln w="9525" cap="flat" cmpd="sng">
            <a:solidFill>
              <a:srgbClr val="000000"/>
            </a:solidFill>
            <a:prstDash val="solid"/>
            <a:round/>
            <a:headEnd type="none" w="sm" len="sm"/>
            <a:tailEnd type="none" w="sm" len="sm"/>
          </a:ln>
        </p:spPr>
      </p:cxnSp>
      <p:sp>
        <p:nvSpPr>
          <p:cNvPr id="3" name="Graphic 26">
            <a:extLst>
              <a:ext uri="{FF2B5EF4-FFF2-40B4-BE49-F238E27FC236}">
                <a16:creationId xmlns:a16="http://schemas.microsoft.com/office/drawing/2014/main" id="{6DBC404A-5638-9E20-ED98-2B94BB166BB0}"/>
              </a:ext>
            </a:extLst>
          </p:cNvPr>
          <p:cNvSpPr>
            <a:spLocks/>
          </p:cNvSpPr>
          <p:nvPr userDrawn="1"/>
        </p:nvSpPr>
        <p:spPr>
          <a:xfrm>
            <a:off x="6" y="756000"/>
            <a:ext cx="12239626" cy="36000"/>
          </a:xfrm>
          <a:custGeom>
            <a:avLst/>
            <a:gdLst/>
            <a:ahLst/>
            <a:cxnLst/>
            <a:rect l="l" t="t" r="r" b="b"/>
            <a:pathLst>
              <a:path w="15119985" h="127000">
                <a:moveTo>
                  <a:pt x="0" y="0"/>
                </a:moveTo>
                <a:lnTo>
                  <a:pt x="0" y="127000"/>
                </a:lnTo>
                <a:lnTo>
                  <a:pt x="15119985" y="127000"/>
                </a:lnTo>
                <a:lnTo>
                  <a:pt x="15119985" y="0"/>
                </a:lnTo>
                <a:lnTo>
                  <a:pt x="0" y="0"/>
                </a:lnTo>
                <a:close/>
              </a:path>
            </a:pathLst>
          </a:custGeom>
          <a:solidFill>
            <a:schemeClr val="tx1"/>
          </a:solidFill>
        </p:spPr>
        <p:txBody>
          <a:bodyPr wrap="square" lIns="0" tIns="0" rIns="0" bIns="0" rtlCol="0">
            <a:prstTxWarp prst="textNoShape">
              <a:avLst/>
            </a:prstTxWarp>
            <a:noAutofit/>
          </a:bodyPr>
          <a:lstStyle/>
          <a:p>
            <a:endParaRPr lang="en-GB" sz="2008"/>
          </a:p>
        </p:txBody>
      </p:sp>
      <p:pic>
        <p:nvPicPr>
          <p:cNvPr id="4" name="Picture 3" descr="A red arrow pointing up&#10;&#10;AI-generated content may be incorrect.">
            <a:extLst>
              <a:ext uri="{FF2B5EF4-FFF2-40B4-BE49-F238E27FC236}">
                <a16:creationId xmlns:a16="http://schemas.microsoft.com/office/drawing/2014/main" id="{F569CFF8-722B-9A40-A44C-710C6B50B6C5}"/>
              </a:ext>
            </a:extLst>
          </p:cNvPr>
          <p:cNvPicPr>
            <a:picLocks/>
          </p:cNvPicPr>
          <p:nvPr userDrawn="1"/>
        </p:nvPicPr>
        <p:blipFill>
          <a:blip r:embed="rId7" cstate="print">
            <a:extLst>
              <a:ext uri="{28A0092B-C50C-407E-A947-70E740481C1C}">
                <a14:useLocalDpi xmlns:a14="http://schemas.microsoft.com/office/drawing/2010/main"/>
              </a:ext>
            </a:extLst>
          </a:blip>
          <a:srcRect/>
          <a:stretch>
            <a:fillRect/>
          </a:stretch>
        </p:blipFill>
        <p:spPr bwMode="auto">
          <a:xfrm>
            <a:off x="252000" y="170588"/>
            <a:ext cx="591666" cy="437463"/>
          </a:xfrm>
          <a:prstGeom prst="rect">
            <a:avLst/>
          </a:prstGeom>
          <a:noFill/>
          <a:ln>
            <a:noFill/>
          </a:ln>
        </p:spPr>
      </p:pic>
      <p:sp>
        <p:nvSpPr>
          <p:cNvPr id="5" name="Text Box 2">
            <a:extLst>
              <a:ext uri="{FF2B5EF4-FFF2-40B4-BE49-F238E27FC236}">
                <a16:creationId xmlns:a16="http://schemas.microsoft.com/office/drawing/2014/main" id="{57A45145-2626-1FB9-1CA8-00FDDF1D4080}"/>
              </a:ext>
            </a:extLst>
          </p:cNvPr>
          <p:cNvSpPr txBox="1">
            <a:spLocks noChangeArrowheads="1"/>
          </p:cNvSpPr>
          <p:nvPr userDrawn="1"/>
        </p:nvSpPr>
        <p:spPr bwMode="auto">
          <a:xfrm>
            <a:off x="3848985" y="67612"/>
            <a:ext cx="5827751" cy="589388"/>
          </a:xfrm>
          <a:prstGeom prst="rect">
            <a:avLst/>
          </a:prstGeom>
          <a:noFill/>
          <a:ln w="9525">
            <a:noFill/>
            <a:miter lim="800000"/>
            <a:headEnd/>
            <a:tailEnd/>
          </a:ln>
        </p:spPr>
        <p:txBody>
          <a:bodyPr rot="0" vert="horz" wrap="square" lIns="91797" tIns="45899" rIns="91797" bIns="45899" anchor="t" anchorCtr="0">
            <a:noAutofit/>
          </a:bodyPr>
          <a:lstStyle/>
          <a:p>
            <a:pPr marL="0" marR="0" lvl="0" indent="0" algn="l" defTabSz="914400" rtl="0" eaLnBrk="1" fontAlgn="base" latinLnBrk="0" hangingPunct="1">
              <a:lnSpc>
                <a:spcPts val="1305"/>
              </a:lnSpc>
              <a:spcBef>
                <a:spcPts val="402"/>
              </a:spcBef>
              <a:spcAft>
                <a:spcPts val="402"/>
              </a:spcAft>
              <a:buClrTx/>
              <a:buSzTx/>
              <a:buFontTx/>
              <a:buNone/>
              <a:tabLst/>
              <a:defRPr/>
            </a:pPr>
            <a:r>
              <a:rPr lang="en-GB" sz="1400" b="1" dirty="0">
                <a:solidFill>
                  <a:srgbClr val="170130"/>
                </a:solidFill>
                <a:latin typeface="Arial" panose="020B0604020202020204" pitchFamily="34" charset="0"/>
                <a:ea typeface="ＭＳ Ｐゴシック" panose="020B0600070205080204" pitchFamily="34" charset="-128"/>
                <a:cs typeface="Arial" panose="020B0604020202020204" pitchFamily="34" charset="0"/>
              </a:rPr>
              <a:t>T Level Technical Qualification in Building Services Engineering for Construction (Level 3)</a:t>
            </a:r>
          </a:p>
          <a:p>
            <a:pPr marL="0" marR="0" lvl="0" indent="0" algn="l" defTabSz="914400" rtl="0" eaLnBrk="1" fontAlgn="base" latinLnBrk="0" hangingPunct="1">
              <a:lnSpc>
                <a:spcPts val="1305"/>
              </a:lnSpc>
              <a:spcBef>
                <a:spcPts val="402"/>
              </a:spcBef>
              <a:spcAft>
                <a:spcPts val="402"/>
              </a:spcAft>
              <a:buClrTx/>
              <a:buSzTx/>
              <a:buFontTx/>
              <a:buNone/>
              <a:tabLst/>
              <a:defRPr/>
            </a:pPr>
            <a:r>
              <a:rPr lang="en-GB" sz="1400" b="1" i="0" dirty="0">
                <a:solidFill>
                  <a:srgbClr val="FC4421"/>
                </a:solidFill>
                <a:effectLst/>
                <a:latin typeface="Arial" panose="020B0604020202020204" pitchFamily="34" charset="0"/>
                <a:ea typeface="Cambria" panose="02040503050406030204" pitchFamily="18" charset="0"/>
                <a:cs typeface="Arial" panose="020B0604020202020204" pitchFamily="34" charset="0"/>
              </a:rPr>
              <a:t>Occupational Specialism: Plumbing &amp; Heating Engineering </a:t>
            </a:r>
            <a:endParaRPr lang="en-GB" sz="1050" i="0" dirty="0">
              <a:effectLst/>
              <a:latin typeface="Arial" panose="020B0604020202020204" pitchFamily="34" charset="0"/>
              <a:ea typeface="Cambria" panose="02040503050406030204" pitchFamily="18" charset="0"/>
              <a:cs typeface="Times New Roman" panose="02020603050405020304" pitchFamily="18" charset="0"/>
            </a:endParaRPr>
          </a:p>
        </p:txBody>
      </p:sp>
      <p:pic>
        <p:nvPicPr>
          <p:cNvPr id="6" name="Picture 5" descr="A black and white logo&#10;&#10;AI-generated content may be incorrect.">
            <a:extLst>
              <a:ext uri="{FF2B5EF4-FFF2-40B4-BE49-F238E27FC236}">
                <a16:creationId xmlns:a16="http://schemas.microsoft.com/office/drawing/2014/main" id="{41C0DCDE-B860-CCF8-5892-335E1570F619}"/>
              </a:ext>
            </a:extLst>
          </p:cNvPr>
          <p:cNvPicPr>
            <a:picLocks noChangeAspect="1"/>
          </p:cNvPicPr>
          <p:nvPr userDrawn="1"/>
        </p:nvPicPr>
        <p:blipFill>
          <a:blip r:embed="rId8" cstate="print">
            <a:extLst>
              <a:ext uri="{28A0092B-C50C-407E-A947-70E740481C1C}">
                <a14:useLocalDpi xmlns:a14="http://schemas.microsoft.com/office/drawing/2010/main"/>
              </a:ext>
            </a:extLst>
          </a:blip>
          <a:srcRect/>
          <a:stretch>
            <a:fillRect/>
          </a:stretch>
        </p:blipFill>
        <p:spPr bwMode="auto">
          <a:xfrm>
            <a:off x="9408368" y="157157"/>
            <a:ext cx="2563495" cy="498243"/>
          </a:xfrm>
          <a:prstGeom prst="rect">
            <a:avLst/>
          </a:prstGeom>
          <a:noFill/>
          <a:ln>
            <a:noFill/>
          </a:ln>
        </p:spPr>
      </p:pic>
      <p:pic>
        <p:nvPicPr>
          <p:cNvPr id="7" name="Picture 6" descr="A black background with a black square&#10;&#10;AI-generated content may be incorrect.">
            <a:extLst>
              <a:ext uri="{FF2B5EF4-FFF2-40B4-BE49-F238E27FC236}">
                <a16:creationId xmlns:a16="http://schemas.microsoft.com/office/drawing/2014/main" id="{CA47E165-8653-54EA-8B31-1B212ACB1FB7}"/>
              </a:ext>
            </a:extLst>
          </p:cNvPr>
          <p:cNvPicPr>
            <a:picLocks noChangeAspect="1"/>
          </p:cNvPicPr>
          <p:nvPr userDrawn="1"/>
        </p:nvPicPr>
        <p:blipFill>
          <a:blip r:embed="rId9"/>
          <a:stretch>
            <a:fillRect/>
          </a:stretch>
        </p:blipFill>
        <p:spPr>
          <a:xfrm>
            <a:off x="968494" y="177135"/>
            <a:ext cx="2685203" cy="440679"/>
          </a:xfrm>
          <a:prstGeom prst="rect">
            <a:avLst/>
          </a:prstGeom>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legislation.gov.uk/uksi/1998/2451/regulation/30"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knowledge.bsigroup.com/products/chimneys-flue-pipes-and-ventilation-for-gas-appliances-of-rated-input-not-exceeding-70-kw-net-1st-2nd-and-3rd-family-gases-design-installation-commissioning-and-maintenance-of-chimneys-specification"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hyperlink" Target="https://knowledge.bsigroup.com/products/gas-detectors-electrical-apparatus-for-the-detection-of-carbon-monoxide-in-domestic-premises-test-methods-and-performance-requirements" TargetMode="External"/><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
        <p:cNvGrpSpPr/>
        <p:nvPr/>
      </p:nvGrpSpPr>
      <p:grpSpPr>
        <a:xfrm>
          <a:off x="0" y="0"/>
          <a:ext cx="0" cy="0"/>
          <a:chOff x="0" y="0"/>
          <a:chExt cx="0" cy="0"/>
        </a:xfrm>
      </p:grpSpPr>
      <p:sp>
        <p:nvSpPr>
          <p:cNvPr id="38" name="Google Shape;38;p4"/>
          <p:cNvSpPr txBox="1"/>
          <p:nvPr/>
        </p:nvSpPr>
        <p:spPr>
          <a:xfrm>
            <a:off x="359999" y="1800000"/>
            <a:ext cx="10972029" cy="3779890"/>
          </a:xfrm>
          <a:prstGeom prst="rect">
            <a:avLst/>
          </a:prstGeom>
          <a:noFill/>
          <a:ln>
            <a:noFill/>
          </a:ln>
        </p:spPr>
        <p:txBody>
          <a:bodyPr spcFirstLastPara="1" wrap="square" lIns="0" tIns="0" rIns="0" bIns="0" anchor="t" anchorCtr="0">
            <a:noAutofit/>
          </a:bodyPr>
          <a:lstStyle/>
          <a:p>
            <a:pPr marL="0" marR="0" lvl="0" indent="0" algn="l" rtl="0">
              <a:lnSpc>
                <a:spcPct val="110000"/>
              </a:lnSpc>
              <a:spcBef>
                <a:spcPts val="0"/>
              </a:spcBef>
              <a:spcAft>
                <a:spcPts val="1200"/>
              </a:spcAft>
              <a:buClr>
                <a:srgbClr val="170130"/>
              </a:buClr>
              <a:buSzPts val="2800"/>
              <a:buFont typeface="Arial"/>
              <a:buNone/>
            </a:pPr>
            <a:r>
              <a:rPr lang="en-GB" sz="2800" b="1" dirty="0">
                <a:solidFill>
                  <a:srgbClr val="170130"/>
                </a:solidFill>
                <a:latin typeface="Arial"/>
                <a:ea typeface="Arial"/>
                <a:cs typeface="Arial"/>
                <a:sym typeface="Arial"/>
              </a:rPr>
              <a:t>Occupational Specialism: Plumbing &amp; Heating Engineering</a:t>
            </a:r>
            <a:endParaRPr sz="2800" dirty="0"/>
          </a:p>
          <a:p>
            <a:pPr lvl="0">
              <a:lnSpc>
                <a:spcPct val="110000"/>
              </a:lnSpc>
              <a:spcBef>
                <a:spcPts val="750"/>
              </a:spcBef>
              <a:spcAft>
                <a:spcPts val="1200"/>
              </a:spcAft>
              <a:buClr>
                <a:schemeClr val="dk1"/>
              </a:buClr>
              <a:buSzPts val="2800"/>
            </a:pPr>
            <a:r>
              <a:rPr lang="en-GB" sz="2800" dirty="0">
                <a:solidFill>
                  <a:schemeClr val="dk1"/>
                </a:solidFill>
              </a:rPr>
              <a:t>K1.23 Flues/Chimneys in relation to gas and the combustion process</a:t>
            </a:r>
            <a:endParaRPr sz="2800" dirty="0">
              <a:solidFill>
                <a:srgbClr val="3432E1"/>
              </a:solidFill>
              <a:latin typeface="Arial"/>
              <a:ea typeface="Arial"/>
              <a:cs typeface="Arial"/>
              <a:sym typeface="Arial"/>
            </a:endParaRPr>
          </a:p>
          <a:p>
            <a:pPr marL="0" marR="0" lvl="0" indent="0" algn="l" rtl="0">
              <a:lnSpc>
                <a:spcPct val="110000"/>
              </a:lnSpc>
              <a:spcBef>
                <a:spcPts val="750"/>
              </a:spcBef>
              <a:spcAft>
                <a:spcPts val="1200"/>
              </a:spcAft>
              <a:buClr>
                <a:srgbClr val="FC4421"/>
              </a:buClr>
              <a:buSzPts val="2800"/>
              <a:buFont typeface="Arial"/>
              <a:buNone/>
            </a:pPr>
            <a:r>
              <a:rPr lang="en-GB" sz="2800" b="1" dirty="0">
                <a:solidFill>
                  <a:srgbClr val="FC4421"/>
                </a:solidFill>
              </a:rPr>
              <a:t>Flue systems and combustion</a:t>
            </a:r>
            <a:endParaRPr lang="en-GB"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g3729fa28ea3_0_2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Types of flues – overview</a:t>
            </a:r>
          </a:p>
        </p:txBody>
      </p:sp>
      <p:sp>
        <p:nvSpPr>
          <p:cNvPr id="95" name="Google Shape;95;g3729fa28ea3_0_25"/>
          <p:cNvSpPr txBox="1">
            <a:spLocks noGrp="1"/>
          </p:cNvSpPr>
          <p:nvPr>
            <p:ph type="body" idx="1"/>
          </p:nvPr>
        </p:nvSpPr>
        <p:spPr>
          <a:xfrm>
            <a:off x="360000" y="1800000"/>
            <a:ext cx="11305500" cy="4027500"/>
          </a:xfrm>
          <a:prstGeom prst="rect">
            <a:avLst/>
          </a:prstGeom>
          <a:noFill/>
          <a:ln>
            <a:noFill/>
          </a:ln>
        </p:spPr>
        <p:txBody>
          <a:bodyPr spcFirstLastPara="1" wrap="square" lIns="0" tIns="0" rIns="0" bIns="0" anchor="t" anchorCtr="0">
            <a:noAutofit/>
          </a:bodyPr>
          <a:lstStyle/>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Open flue</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Room-sealed (balanced flue)</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Flueless.</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Each has unique features and installation requirements.</a:t>
            </a:r>
            <a:endParaRPr dirty="0">
              <a:solidFill>
                <a:srgbClr val="000000"/>
              </a:solidFill>
              <a:latin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Open flue systems</a:t>
            </a:r>
          </a:p>
        </p:txBody>
      </p:sp>
      <p:sp>
        <p:nvSpPr>
          <p:cNvPr id="101" name="Google Shape;101;p9"/>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a:solidFill>
                  <a:srgbClr val="000000"/>
                </a:solidFill>
                <a:latin typeface="Arial" panose="020B0604020202020204" pitchFamily="34" charset="0"/>
              </a:rPr>
              <a:t>Open flue systems draw combustion air from the room and use natural draught to expel gases. Adequate ventilation is critical; otherwise, combustion may become unstable. </a:t>
            </a:r>
            <a:endParaRPr>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a:solidFill>
                  <a:srgbClr val="000000"/>
                </a:solidFill>
                <a:latin typeface="Arial" panose="020B0604020202020204" pitchFamily="34" charset="0"/>
              </a:rPr>
              <a:t>These systems must not be installed in sealed or poorly ventilated rooms. Regular checks are needed to identify blockages and corrosion. </a:t>
            </a:r>
            <a:endParaRPr>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a:solidFill>
                  <a:srgbClr val="000000"/>
                </a:solidFill>
                <a:latin typeface="Arial" panose="020B0604020202020204" pitchFamily="34" charset="0"/>
              </a:rPr>
              <a:t>They are common in older appliances and less common in modern homes. Installers must ensure room vents are clear. Proper clearances are vital to ensure safe operation.</a:t>
            </a:r>
            <a:endParaRPr>
              <a:solidFill>
                <a:srgbClr val="000000"/>
              </a:solidFill>
              <a:latin typeface="Arial" panose="020B06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g3729fa28ea3_0_3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Room-sealed flues</a:t>
            </a:r>
          </a:p>
        </p:txBody>
      </p:sp>
      <p:sp>
        <p:nvSpPr>
          <p:cNvPr id="107" name="Google Shape;107;g3729fa28ea3_0_30"/>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Use external air for combustion.</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Have sealed combustion chambers.</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Are safer and more efficient.</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Suitable for modern boilers as they greatly reduce risk of CO leakage.</a:t>
            </a:r>
            <a:endParaRPr dirty="0">
              <a:solidFill>
                <a:srgbClr val="000000"/>
              </a:solidFill>
              <a:latin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g3729fa28ea3_0_3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Flueless systems</a:t>
            </a:r>
          </a:p>
        </p:txBody>
      </p:sp>
      <p:sp>
        <p:nvSpPr>
          <p:cNvPr id="113" name="Google Shape;113;g3729fa28ea3_0_35"/>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Have no external flue.</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Rely on room ventilation and catalytic converters.</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Must meet strict location and air volume requirements.</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Are typically used for small heating appliances.</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What are the key safety concerns with flueless systems?</a:t>
            </a:r>
            <a:endParaRPr dirty="0">
              <a:solidFill>
                <a:srgbClr val="000000"/>
              </a:solidFill>
              <a:latin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g3729fa28ea3_0_18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Flueless systems</a:t>
            </a:r>
          </a:p>
        </p:txBody>
      </p:sp>
      <p:sp>
        <p:nvSpPr>
          <p:cNvPr id="119" name="Google Shape;119;g3729fa28ea3_0_182"/>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In the UK, flueless gas appliances (such as flueless fires and flueless water heaters) are regulated by BS 5440‑2:2009 and Approved Document J of the Building Regulations, which set limits based on net heat input and room volume:</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For flueless gas fires in habitable rooms, the maximum is 0.045 kW per m³ of room volume. The room must also be large enough to give at least 22.22 m³ per kW of heat input (net).</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The allowable kW depends on the room size. For example, in a 50 m³ room you’d be limited to 50 × 0.045 = 2.25 kW net. In a larger space, you could go higher accordingly.</a:t>
            </a:r>
            <a:endParaRPr dirty="0">
              <a:solidFill>
                <a:srgbClr val="000000"/>
              </a:solidFill>
              <a:latin typeface="Arial" panose="020B06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g3729fa28ea3_0_18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Flueless systems</a:t>
            </a:r>
          </a:p>
        </p:txBody>
      </p:sp>
      <p:sp>
        <p:nvSpPr>
          <p:cNvPr id="125" name="Google Shape;125;g3729fa28ea3_0_187"/>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Under The Gas Safety (Installation and Use) Regulations 1998:</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Appliances with gross heat input greater than 14 kW must not be installed in a normal room (this includes gas fires, space heaters, or water heaters) </a:t>
            </a:r>
            <a:r>
              <a:rPr lang="en-GB" dirty="0">
                <a:solidFill>
                  <a:srgbClr val="000000"/>
                </a:solidFill>
                <a:latin typeface="Arial" panose="020B0604020202020204" pitchFamily="34" charset="0"/>
                <a:hlinkClick r:id="rId3">
                  <a:extLst>
                    <a:ext uri="{A12FA001-AC4F-418D-AE19-62706E023703}">
                      <ahyp:hlinkClr xmlns:ahyp="http://schemas.microsoft.com/office/drawing/2018/hyperlinkcolor" val="tx"/>
                    </a:ext>
                  </a:extLst>
                </a:hlinkClick>
              </a:rPr>
              <a:t>(Provision 30)</a:t>
            </a:r>
            <a:r>
              <a:rPr lang="en-GB" dirty="0">
                <a:solidFill>
                  <a:srgbClr val="000000"/>
                </a:solidFill>
                <a:latin typeface="Arial" panose="020B0604020202020204" pitchFamily="34" charset="0"/>
              </a:rPr>
              <a:t>.</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Converting gross to net (divide by 1.1) yields approximately 12.7 kW net maximum if based purely on that absolute cap.</a:t>
            </a:r>
            <a:endParaRPr dirty="0">
              <a:solidFill>
                <a:srgbClr val="000000"/>
              </a:solidFill>
              <a:latin typeface="Arial" panose="020B06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g3729fa28ea3_0_4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Combustion and flue efficiency</a:t>
            </a:r>
          </a:p>
        </p:txBody>
      </p:sp>
      <p:sp>
        <p:nvSpPr>
          <p:cNvPr id="131" name="Google Shape;131;g3729fa28ea3_0_42"/>
          <p:cNvSpPr txBox="1">
            <a:spLocks noGrp="1"/>
          </p:cNvSpPr>
          <p:nvPr>
            <p:ph type="body" idx="1"/>
          </p:nvPr>
        </p:nvSpPr>
        <p:spPr>
          <a:xfrm>
            <a:off x="360000" y="1800000"/>
            <a:ext cx="11520600" cy="39648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An efficient flue supports complete combustion and ensures harmful gases are expelled correctly. If a flue is undersized or blocked, the combustion process can become incomplete, producing dangerous carbon monoxide. A properly sized and routed flue promotes stable burner performance and optimises energy use.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Poor flue performance can lead to appliance lockouts and user complaints. Combustion efficiency is closely linked to flue integrity.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Proper slope and insulation of the flue improves draught performance and reduces condensation risk.</a:t>
            </a:r>
            <a:endParaRPr dirty="0">
              <a:solidFill>
                <a:srgbClr val="000000"/>
              </a:solidFill>
              <a:latin typeface="Arial" panose="020B06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g3729fa28ea3_0_4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Material types in flue systems</a:t>
            </a:r>
          </a:p>
        </p:txBody>
      </p:sp>
      <p:sp>
        <p:nvSpPr>
          <p:cNvPr id="137" name="Google Shape;137;g3729fa28ea3_0_47"/>
          <p:cNvSpPr txBox="1">
            <a:spLocks noGrp="1"/>
          </p:cNvSpPr>
          <p:nvPr>
            <p:ph type="body" idx="1"/>
          </p:nvPr>
        </p:nvSpPr>
        <p:spPr>
          <a:xfrm>
            <a:off x="360000" y="1800000"/>
            <a:ext cx="11520600" cy="39648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a:solidFill>
                  <a:srgbClr val="000000"/>
                </a:solidFill>
                <a:latin typeface="Arial" panose="020B0604020202020204" pitchFamily="34" charset="0"/>
              </a:rPr>
              <a:t>Common materials used include stainless steel, aluminium, and plastic (for condensing boilers). </a:t>
            </a:r>
            <a:endParaRPr>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a:solidFill>
                  <a:srgbClr val="000000"/>
                </a:solidFill>
                <a:latin typeface="Arial" panose="020B0604020202020204" pitchFamily="34" charset="0"/>
              </a:rPr>
              <a:t>These materials must resist heat and corrosion over time. Flue material must be approved for gas use and meet manufacturer standards. Using the wrong material could result in leaks or premature failure. </a:t>
            </a:r>
            <a:endParaRPr>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a:solidFill>
                  <a:srgbClr val="000000"/>
                </a:solidFill>
                <a:latin typeface="Arial" panose="020B0604020202020204" pitchFamily="34" charset="0"/>
              </a:rPr>
              <a:t>Condensate must not damage the material. Maintenance and inspection help identify early signs of material degradation.</a:t>
            </a:r>
            <a:endParaRPr>
              <a:solidFill>
                <a:srgbClr val="000000"/>
              </a:solidFill>
              <a:latin typeface="Arial" panose="020B06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g3729fa28ea3_0_5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Flue route planning</a:t>
            </a:r>
          </a:p>
        </p:txBody>
      </p:sp>
      <p:sp>
        <p:nvSpPr>
          <p:cNvPr id="143" name="Google Shape;143;g3729fa28ea3_0_55"/>
          <p:cNvSpPr txBox="1">
            <a:spLocks noGrp="1"/>
          </p:cNvSpPr>
          <p:nvPr>
            <p:ph type="body" idx="1"/>
          </p:nvPr>
        </p:nvSpPr>
        <p:spPr>
          <a:xfrm>
            <a:off x="360000" y="1800000"/>
            <a:ext cx="11520600" cy="3964800"/>
          </a:xfrm>
          <a:prstGeom prst="rect">
            <a:avLst/>
          </a:prstGeom>
          <a:noFill/>
          <a:ln>
            <a:noFill/>
          </a:ln>
        </p:spPr>
        <p:txBody>
          <a:bodyPr spcFirstLastPara="1" wrap="square" lIns="0" tIns="0" rIns="0" bIns="0" anchor="t" anchorCtr="0">
            <a:noAutofit/>
          </a:bodyPr>
          <a:lstStyle/>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Minimise bends and restrictions.</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Maintain correct slope for condensate drainage.</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Avoid running through occupied spaces without casing.</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Ensure accessibility for inspection and maintenance.</a:t>
            </a:r>
            <a:endParaRPr dirty="0">
              <a:solidFill>
                <a:srgbClr val="000000"/>
              </a:solidFill>
              <a:latin typeface="Arial" panose="020B0604020202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g3729fa28ea3_0_9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Importance of flue termination position</a:t>
            </a:r>
          </a:p>
        </p:txBody>
      </p:sp>
      <p:sp>
        <p:nvSpPr>
          <p:cNvPr id="149" name="Google Shape;149;g3729fa28ea3_0_94"/>
          <p:cNvSpPr txBox="1">
            <a:spLocks noGrp="1"/>
          </p:cNvSpPr>
          <p:nvPr>
            <p:ph type="body" idx="1"/>
          </p:nvPr>
        </p:nvSpPr>
        <p:spPr>
          <a:xfrm>
            <a:off x="360000" y="1800000"/>
            <a:ext cx="11520600" cy="39648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The location of a flue terminal is critical to safety. It must be far enough away from windows, doors, and air vents to prevent combustion gases from re-entering a building. Terminal clearance requirements vary depending on appliance type and flue system.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Installers should refer to manufacturer’s guidance and Building Regulations. The terminal must also be located where wind conditions won’t cause downdraught. Failure to follow these rules can result in dangerous CO accumulation inside the property. Positioning affects not just safety but also the efficiency of the flue’s performance.</a:t>
            </a:r>
            <a:endParaRPr dirty="0">
              <a:solidFill>
                <a:srgbClr val="000000"/>
              </a:solidFill>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Starter</a:t>
            </a:r>
            <a:endParaRPr dirty="0"/>
          </a:p>
        </p:txBody>
      </p:sp>
      <p:sp>
        <p:nvSpPr>
          <p:cNvPr id="44" name="Google Shape;44;p5"/>
          <p:cNvSpPr txBox="1">
            <a:spLocks noGrp="1"/>
          </p:cNvSpPr>
          <p:nvPr>
            <p:ph type="body" idx="1"/>
          </p:nvPr>
        </p:nvSpPr>
        <p:spPr>
          <a:xfrm>
            <a:off x="360000" y="1800000"/>
            <a:ext cx="9360212"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b="1" dirty="0">
                <a:solidFill>
                  <a:srgbClr val="000000"/>
                </a:solidFill>
                <a:latin typeface="Arial" panose="020B0604020202020204" pitchFamily="34" charset="0"/>
              </a:rPr>
              <a:t>W</a:t>
            </a:r>
            <a:r>
              <a:rPr lang="en-GB" b="1" dirty="0">
                <a:solidFill>
                  <a:srgbClr val="000000"/>
                </a:solidFill>
                <a:latin typeface="Arial" panose="020B0604020202020204" pitchFamily="34" charset="0"/>
                <a:ea typeface="Arial"/>
                <a:cs typeface="Arial"/>
                <a:sym typeface="Arial"/>
              </a:rPr>
              <a:t>arm-up: </a:t>
            </a:r>
            <a:endParaRPr b="1"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What is the purpose of a flue in a gas appliance system?</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endParaRPr dirty="0">
              <a:solidFill>
                <a:srgbClr val="000000"/>
              </a:solidFill>
              <a:latin typeface="Arial" panose="020B0604020202020204" pitchFamily="34" charset="0"/>
            </a:endParaRPr>
          </a:p>
          <a:p>
            <a:pPr marL="0" lvl="0" indent="0" algn="l" rtl="0">
              <a:lnSpc>
                <a:spcPct val="110000"/>
              </a:lnSpc>
              <a:spcBef>
                <a:spcPts val="1200"/>
              </a:spcBef>
              <a:spcAft>
                <a:spcPts val="0"/>
              </a:spcAft>
            </a:pP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g3729fa28ea3_0_6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Flue positioning</a:t>
            </a:r>
          </a:p>
        </p:txBody>
      </p:sp>
      <p:sp>
        <p:nvSpPr>
          <p:cNvPr id="156" name="Google Shape;156;g3729fa28ea3_0_65"/>
          <p:cNvSpPr txBox="1"/>
          <p:nvPr/>
        </p:nvSpPr>
        <p:spPr>
          <a:xfrm>
            <a:off x="360000" y="1800000"/>
            <a:ext cx="8612600" cy="763256"/>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0" indent="0">
              <a:lnSpc>
                <a:spcPct val="110000"/>
              </a:lnSpc>
              <a:spcAft>
                <a:spcPts val="1200"/>
              </a:spcAft>
              <a:buClr>
                <a:srgbClr val="000000">
                  <a:lumMod val="100000"/>
                </a:srgbClr>
              </a:buClr>
              <a:buSzPct val="100000"/>
              <a:buNone/>
              <a:defRPr sz="2400">
                <a:latin typeface="Arial" panose="020B0604020202020204" pitchFamily="34" charset="0"/>
              </a:defRPr>
            </a:lvl1pPr>
            <a:lvl2pPr marL="914400" indent="-381000">
              <a:lnSpc>
                <a:spcPct val="100375"/>
              </a:lnSpc>
              <a:spcBef>
                <a:spcPts val="1200"/>
              </a:spcBef>
              <a:buClr>
                <a:srgbClr val="FC4421"/>
              </a:buClr>
              <a:buSzPts val="2400"/>
              <a:buChar char="•"/>
              <a:defRPr sz="2400">
                <a:solidFill>
                  <a:schemeClr val="dk1"/>
                </a:solidFill>
              </a:defRPr>
            </a:lvl2pPr>
            <a:lvl3pPr marL="1371600" indent="-228600">
              <a:lnSpc>
                <a:spcPct val="83666"/>
              </a:lnSpc>
              <a:spcBef>
                <a:spcPts val="502"/>
              </a:spcBef>
              <a:buSzPts val="1400"/>
              <a:buNone/>
              <a:defRPr sz="2400">
                <a:solidFill>
                  <a:schemeClr val="dk1"/>
                </a:solidFill>
              </a:defRPr>
            </a:lvl3pPr>
            <a:lvl4pPr marL="1828800" indent="-381000">
              <a:lnSpc>
                <a:spcPct val="83666"/>
              </a:lnSpc>
              <a:spcBef>
                <a:spcPts val="502"/>
              </a:spcBef>
              <a:buClr>
                <a:srgbClr val="FC4421"/>
              </a:buClr>
              <a:buSzPts val="2400"/>
              <a:buChar char="•"/>
              <a:defRPr sz="2400">
                <a:solidFill>
                  <a:schemeClr val="dk1"/>
                </a:solidFill>
              </a:defRPr>
            </a:lvl4pPr>
            <a:lvl5pPr marL="2286000" indent="-381000">
              <a:lnSpc>
                <a:spcPct val="83666"/>
              </a:lnSpc>
              <a:spcBef>
                <a:spcPts val="502"/>
              </a:spcBef>
              <a:buClr>
                <a:schemeClr val="dk1"/>
              </a:buClr>
              <a:buSzPts val="2400"/>
              <a:buChar char="–"/>
              <a:defRPr sz="2400">
                <a:solidFill>
                  <a:schemeClr val="dk1"/>
                </a:solidFill>
              </a:defRPr>
            </a:lvl5pPr>
            <a:lvl6pPr marL="2743200" indent="-342900">
              <a:spcBef>
                <a:spcPts val="502"/>
              </a:spcBef>
              <a:buClr>
                <a:schemeClr val="dk1"/>
              </a:buClr>
              <a:buSzPts val="1800"/>
              <a:buChar char="»"/>
              <a:defRPr sz="1606">
                <a:solidFill>
                  <a:schemeClr val="dk1"/>
                </a:solidFill>
              </a:defRPr>
            </a:lvl6pPr>
            <a:lvl7pPr marL="3200400" indent="-342900">
              <a:spcBef>
                <a:spcPts val="360"/>
              </a:spcBef>
              <a:buClr>
                <a:srgbClr val="E30613"/>
              </a:buClr>
              <a:buSzPts val="1800"/>
              <a:buChar char="»"/>
              <a:defRPr sz="1606">
                <a:solidFill>
                  <a:schemeClr val="dk1"/>
                </a:solidFill>
              </a:defRPr>
            </a:lvl7pPr>
            <a:lvl8pPr marL="3657600" indent="-342900">
              <a:spcBef>
                <a:spcPts val="360"/>
              </a:spcBef>
              <a:buClr>
                <a:schemeClr val="dk1"/>
              </a:buClr>
              <a:buSzPts val="1800"/>
              <a:buChar char="»"/>
              <a:defRPr sz="1606">
                <a:solidFill>
                  <a:schemeClr val="dk1"/>
                </a:solidFill>
              </a:defRPr>
            </a:lvl8pPr>
            <a:lvl9pPr marL="4114800" indent="-342900">
              <a:spcBef>
                <a:spcPts val="360"/>
              </a:spcBef>
              <a:buClr>
                <a:schemeClr val="dk1"/>
              </a:buClr>
              <a:buSzPts val="1800"/>
              <a:buChar char="»"/>
              <a:defRPr sz="1004">
                <a:solidFill>
                  <a:schemeClr val="dk1"/>
                </a:solidFill>
              </a:defRPr>
            </a:lvl9pPr>
          </a:lstStyle>
          <a:p>
            <a:r>
              <a:rPr lang="en-GB" dirty="0"/>
              <a:t>Flue positioning must adhere to </a:t>
            </a:r>
            <a:r>
              <a:rPr lang="en-GB" dirty="0">
                <a:solidFill>
                  <a:srgbClr val="0070C0"/>
                </a:solidFill>
                <a:hlinkClick r:id="rId3">
                  <a:extLst>
                    <a:ext uri="{A12FA001-AC4F-418D-AE19-62706E023703}">
                      <ahyp:hlinkClr xmlns:ahyp="http://schemas.microsoft.com/office/drawing/2018/hyperlinkcolor" val="tx"/>
                    </a:ext>
                  </a:extLst>
                </a:hlinkClick>
              </a:rPr>
              <a:t>BS 5440 Pt. 1</a:t>
            </a:r>
            <a:endParaRPr dirty="0">
              <a:solidFill>
                <a:srgbClr val="0070C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g3729fa28ea3_0_7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Inspection tools and tests</a:t>
            </a:r>
          </a:p>
        </p:txBody>
      </p:sp>
      <p:sp>
        <p:nvSpPr>
          <p:cNvPr id="162" name="Google Shape;162;g3729fa28ea3_0_79"/>
          <p:cNvSpPr txBox="1">
            <a:spLocks noGrp="1"/>
          </p:cNvSpPr>
          <p:nvPr>
            <p:ph type="body" idx="1"/>
          </p:nvPr>
        </p:nvSpPr>
        <p:spPr>
          <a:xfrm>
            <a:off x="360000" y="1800000"/>
            <a:ext cx="11520600" cy="3964800"/>
          </a:xfrm>
          <a:prstGeom prst="rect">
            <a:avLst/>
          </a:prstGeom>
          <a:noFill/>
          <a:ln>
            <a:noFill/>
          </a:ln>
        </p:spPr>
        <p:txBody>
          <a:bodyPr spcFirstLastPara="1" wrap="square" lIns="0" tIns="0" rIns="0" bIns="0" anchor="t" anchorCtr="0">
            <a:noAutofit/>
          </a:bodyPr>
          <a:lstStyle/>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Flue gas analysers.</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Smoke pellets.</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Mirror and torch for internal checks.</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Visual inspection camera for inaccessible runs.</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What tool would help you check for backdraughts in an older flue?</a:t>
            </a:r>
            <a:endParaRPr dirty="0">
              <a:solidFill>
                <a:srgbClr val="000000"/>
              </a:solidFill>
              <a:latin typeface="Arial" panose="020B060402020202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1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Regulations and standards</a:t>
            </a:r>
          </a:p>
        </p:txBody>
      </p:sp>
      <p:sp>
        <p:nvSpPr>
          <p:cNvPr id="168" name="Google Shape;168;p10"/>
          <p:cNvSpPr txBox="1">
            <a:spLocks noGrp="1"/>
          </p:cNvSpPr>
          <p:nvPr>
            <p:ph type="body" idx="1"/>
          </p:nvPr>
        </p:nvSpPr>
        <p:spPr>
          <a:xfrm>
            <a:off x="360000" y="1800000"/>
            <a:ext cx="115140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Regulatory compliance is essential in flue system design and maintenance. Installers must follow Building Regulations Part J and the Gas Safety (Installation and Use) Regulations. Manufacturer instructions always take precedence, particularly regarding flue dimensions and terminal placement.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rPr>
              <a:t>BS 5440 offers detailed guidance on ventilation and flueing standards for gas appliances. These rules ensure consistent safety and performance across installations. </a:t>
            </a:r>
            <a:endParaRPr dirty="0">
              <a:solidFill>
                <a:srgbClr val="000000"/>
              </a:solidFill>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Compliance is not only a legal obligation but a crucial safety practice. Failing to meet standards can lead to dangerous conditions and liability for installers.</a:t>
            </a:r>
            <a:endParaRPr dirty="0">
              <a:solidFill>
                <a:srgbClr val="000000"/>
              </a:solidFill>
              <a:latin typeface="Arial" panose="020B06040202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g3729fa28ea3_0_8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Case study </a:t>
            </a:r>
          </a:p>
        </p:txBody>
      </p:sp>
      <p:sp>
        <p:nvSpPr>
          <p:cNvPr id="174" name="Google Shape;174;g3729fa28ea3_0_84"/>
          <p:cNvSpPr txBox="1">
            <a:spLocks noGrp="1"/>
          </p:cNvSpPr>
          <p:nvPr>
            <p:ph type="body" idx="1"/>
          </p:nvPr>
        </p:nvSpPr>
        <p:spPr>
          <a:xfrm>
            <a:off x="360000" y="1800000"/>
            <a:ext cx="115140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A homeowner reported headaches and drowsiness. Investigation revealed a damaged flue pipe in the loft from a suitcase being thrown onto it.</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The damage allowed carbon monoxide to enter the property. The boiler was open-flued, and ventilation was inadequate.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How would you resolve this issue?</a:t>
            </a:r>
            <a:endParaRPr dirty="0">
              <a:solidFill>
                <a:srgbClr val="000000"/>
              </a:solidFill>
              <a:latin typeface="Arial" panose="020B06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1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Midpoint knowledge check</a:t>
            </a:r>
          </a:p>
        </p:txBody>
      </p:sp>
      <p:sp>
        <p:nvSpPr>
          <p:cNvPr id="180" name="Google Shape;180;p11"/>
          <p:cNvSpPr txBox="1">
            <a:spLocks noGrp="1"/>
          </p:cNvSpPr>
          <p:nvPr>
            <p:ph type="body" idx="1"/>
          </p:nvPr>
        </p:nvSpPr>
        <p:spPr>
          <a:xfrm>
            <a:off x="360000" y="1800000"/>
            <a:ext cx="11520600" cy="3991800"/>
          </a:xfrm>
          <a:prstGeom prst="rect">
            <a:avLst/>
          </a:prstGeom>
          <a:noFill/>
          <a:ln>
            <a:noFill/>
          </a:ln>
        </p:spPr>
        <p:txBody>
          <a:bodyPr spcFirstLastPara="1" wrap="square" lIns="0" tIns="0" rIns="0" bIns="0" anchor="t" anchorCtr="0">
            <a:noAutofit/>
          </a:bodyPr>
          <a:lstStyle/>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What are the main types of flue systems?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Why must the flue terminal be properly located?</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What material is typically used in condensing boiler flues?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What does BS 5440 cover?</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Name one key function of a draught diverter.</a:t>
            </a:r>
            <a:endParaRPr dirty="0">
              <a:solidFill>
                <a:srgbClr val="000000"/>
              </a:solidFill>
              <a:latin typeface="Arial" panose="020B0604020202020204"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3729fa28ea3_0_8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Midpoint knowledge check - answers</a:t>
            </a:r>
          </a:p>
        </p:txBody>
      </p:sp>
      <p:sp>
        <p:nvSpPr>
          <p:cNvPr id="186" name="Google Shape;186;g3729fa28ea3_0_89"/>
          <p:cNvSpPr txBox="1">
            <a:spLocks noGrp="1"/>
          </p:cNvSpPr>
          <p:nvPr>
            <p:ph type="body" idx="1"/>
          </p:nvPr>
        </p:nvSpPr>
        <p:spPr>
          <a:xfrm>
            <a:off x="360000" y="1800000"/>
            <a:ext cx="11520600" cy="3991800"/>
          </a:xfrm>
          <a:prstGeom prst="rect">
            <a:avLst/>
          </a:prstGeom>
          <a:noFill/>
          <a:ln>
            <a:noFill/>
          </a:ln>
        </p:spPr>
        <p:txBody>
          <a:bodyPr spcFirstLastPara="1" wrap="square" lIns="0" tIns="0" rIns="0" bIns="0" anchor="t" anchorCtr="0">
            <a:noAutofit/>
          </a:bodyPr>
          <a:lstStyle/>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Open flue, room-sealed, flueless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To prevent re-entry of combustion gases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Plastic (condensate-resistant)</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Flue and ventilation standards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Prevent excess airflow disturbing flame</a:t>
            </a:r>
            <a:endParaRPr dirty="0">
              <a:solidFill>
                <a:srgbClr val="000000"/>
              </a:solidFill>
              <a:latin typeface="Arial" panose="020B060402020202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g3729fa28ea3_0_9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Sealing and support of flue joints</a:t>
            </a:r>
          </a:p>
        </p:txBody>
      </p:sp>
      <p:sp>
        <p:nvSpPr>
          <p:cNvPr id="192" name="Google Shape;192;g3729fa28ea3_0_99"/>
          <p:cNvSpPr txBox="1">
            <a:spLocks noGrp="1"/>
          </p:cNvSpPr>
          <p:nvPr>
            <p:ph type="body" idx="1"/>
          </p:nvPr>
        </p:nvSpPr>
        <p:spPr>
          <a:xfrm>
            <a:off x="360000" y="1800000"/>
            <a:ext cx="11514000" cy="4140000"/>
          </a:xfrm>
          <a:prstGeom prst="rect">
            <a:avLst/>
          </a:prstGeom>
          <a:noFill/>
          <a:ln>
            <a:noFill/>
          </a:ln>
        </p:spPr>
        <p:txBody>
          <a:bodyPr spcFirstLastPara="1" wrap="square" lIns="0" tIns="0" rIns="0" bIns="0" anchor="t" anchorCtr="0">
            <a:noAutofit/>
          </a:bodyPr>
          <a:lstStyle/>
          <a:p>
            <a:pPr marL="251460" indent="-251460">
              <a:spcAft>
                <a:spcPts val="1200"/>
              </a:spcAft>
              <a:buClr>
                <a:srgbClr val="000000">
                  <a:lumMod val="100000"/>
                </a:srgbClr>
              </a:buClr>
              <a:buSzPct val="100000"/>
              <a:buFont typeface="Arial" panose="020B0604020202020204" pitchFamily="34" charset="0"/>
              <a:buChar char="•"/>
            </a:pPr>
            <a:r>
              <a:rPr lang="en-GB" dirty="0">
                <a:solidFill>
                  <a:srgbClr val="000000"/>
                </a:solidFill>
              </a:rPr>
              <a:t>All flue joints must be sealed correctly.</a:t>
            </a:r>
            <a:endParaRPr lang="en-US" dirty="0">
              <a:solidFill>
                <a:srgbClr val="000000"/>
              </a:solidFill>
              <a:latin typeface="Arial" panose="020B0604020202020204" pitchFamily="34" charset="0"/>
            </a:endParaRPr>
          </a:p>
          <a:p>
            <a:pPr marL="251460" indent="-251460">
              <a:spcAft>
                <a:spcPts val="1200"/>
              </a:spcAft>
              <a:buClr>
                <a:srgbClr val="000000">
                  <a:lumMod val="100000"/>
                </a:srgbClr>
              </a:buClr>
              <a:buSzPct val="100000"/>
              <a:buFont typeface="Arial" panose="020B0604020202020204" pitchFamily="34" charset="0"/>
              <a:buChar char="•"/>
            </a:pPr>
            <a:r>
              <a:rPr lang="en-GB" dirty="0">
                <a:solidFill>
                  <a:srgbClr val="000000"/>
                </a:solidFill>
              </a:rPr>
              <a:t>Use heat-resistant sealant where required.</a:t>
            </a:r>
            <a:endParaRPr dirty="0">
              <a:solidFill>
                <a:srgbClr val="000000"/>
              </a:solidFill>
              <a:latin typeface="Arial" panose="020B0604020202020204" pitchFamily="34" charset="0"/>
            </a:endParaRPr>
          </a:p>
          <a:p>
            <a:pPr marL="251460" indent="-251460">
              <a:spcAft>
                <a:spcPts val="1200"/>
              </a:spcAft>
              <a:buClr>
                <a:srgbClr val="000000">
                  <a:lumMod val="100000"/>
                </a:srgbClr>
              </a:buClr>
              <a:buSzPct val="100000"/>
              <a:buFont typeface="Arial" panose="020B0604020202020204" pitchFamily="34" charset="0"/>
              <a:buChar char="•"/>
            </a:pPr>
            <a:r>
              <a:rPr lang="en-GB" dirty="0">
                <a:solidFill>
                  <a:srgbClr val="000000"/>
                </a:solidFill>
              </a:rPr>
              <a:t>Flue runs must be fully supported.</a:t>
            </a:r>
            <a:endParaRPr dirty="0">
              <a:solidFill>
                <a:srgbClr val="000000"/>
              </a:solidFill>
              <a:latin typeface="Arial" panose="020B0604020202020204" pitchFamily="34" charset="0"/>
            </a:endParaRPr>
          </a:p>
          <a:p>
            <a:pPr marL="251460" indent="-251460">
              <a:spcAft>
                <a:spcPts val="1200"/>
              </a:spcAft>
              <a:buClr>
                <a:srgbClr val="000000">
                  <a:lumMod val="100000"/>
                </a:srgbClr>
              </a:buClr>
              <a:buSzPct val="100000"/>
              <a:buFont typeface="Arial" panose="020B0604020202020204" pitchFamily="34" charset="0"/>
              <a:buChar char="•"/>
            </a:pPr>
            <a:r>
              <a:rPr lang="en-GB" dirty="0">
                <a:solidFill>
                  <a:srgbClr val="000000"/>
                </a:solidFill>
              </a:rPr>
              <a:t>Inadequate support leads to disconnections or sagging.</a:t>
            </a:r>
            <a:endParaRPr dirty="0">
              <a:solidFill>
                <a:srgbClr val="000000"/>
              </a:solidFill>
              <a:latin typeface="Arial" panose="020B0604020202020204" pitchFamily="34" charset="0"/>
            </a:endParaRPr>
          </a:p>
          <a:p>
            <a:pPr marL="251460" indent="-251460">
              <a:spcAft>
                <a:spcPts val="1200"/>
              </a:spcAft>
              <a:buClr>
                <a:srgbClr val="000000">
                  <a:lumMod val="100000"/>
                </a:srgbClr>
              </a:buClr>
              <a:buSzPct val="100000"/>
              <a:buFont typeface="Arial" panose="020B0604020202020204" pitchFamily="34" charset="0"/>
              <a:buChar char="•"/>
            </a:pPr>
            <a:r>
              <a:rPr lang="en-GB" dirty="0">
                <a:solidFill>
                  <a:srgbClr val="000000"/>
                </a:solidFill>
              </a:rPr>
              <a:t>Support spacing depends on material and route.</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What problems might occur if a flue joint becomes loose or unsupported?</a:t>
            </a:r>
            <a:endParaRPr dirty="0">
              <a:solidFill>
                <a:srgbClr val="000000"/>
              </a:solidFill>
              <a:latin typeface="Arial" panose="020B0604020202020204"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g3729fa28ea3_0_10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Condensing boilers and flues</a:t>
            </a:r>
          </a:p>
        </p:txBody>
      </p:sp>
      <p:sp>
        <p:nvSpPr>
          <p:cNvPr id="198" name="Google Shape;198;g3729fa28ea3_0_104"/>
          <p:cNvSpPr txBox="1">
            <a:spLocks noGrp="1"/>
          </p:cNvSpPr>
          <p:nvPr>
            <p:ph type="body" idx="1"/>
          </p:nvPr>
        </p:nvSpPr>
        <p:spPr>
          <a:xfrm>
            <a:off x="360000" y="1800000"/>
            <a:ext cx="11523754"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Condensing appliances extract more heat from combustion gases, lowering flue temperature. This causes condensation to form in the flue.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Condensing boiler flues must be watertight and installed with a continuous fall toward the boiler or drain. Plastic flue materials are common, but they must be certified for condensing use.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Installers must also manage condensate discharge safely. Blocked condensate traps or pipes can lead to appliance shutdowns.</a:t>
            </a:r>
            <a:endParaRPr dirty="0">
              <a:solidFill>
                <a:srgbClr val="000000"/>
              </a:solidFill>
              <a:latin typeface="Arial" panose="020B0604020202020204"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g3729fa28ea3_0_11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CO alarms and monitoring</a:t>
            </a:r>
          </a:p>
        </p:txBody>
      </p:sp>
      <p:sp>
        <p:nvSpPr>
          <p:cNvPr id="211" name="Google Shape;211;g3729fa28ea3_0_111"/>
          <p:cNvSpPr txBox="1">
            <a:spLocks noGrp="1"/>
          </p:cNvSpPr>
          <p:nvPr>
            <p:ph type="body" idx="1"/>
          </p:nvPr>
        </p:nvSpPr>
        <p:spPr>
          <a:xfrm>
            <a:off x="360000" y="1800000"/>
            <a:ext cx="11514600" cy="4038600"/>
          </a:xfrm>
          <a:prstGeom prst="rect">
            <a:avLst/>
          </a:prstGeom>
          <a:noFill/>
          <a:ln>
            <a:noFill/>
          </a:ln>
        </p:spPr>
        <p:txBody>
          <a:bodyPr spcFirstLastPara="1" wrap="square" lIns="0" tIns="0" rIns="0" bIns="0" anchor="t" anchorCtr="0">
            <a:noAutofit/>
          </a:bodyPr>
          <a:lstStyle/>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CO alarms are a vital safety feature near gas appliances.</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Not a substitute for proper flue installation.</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Must comply with </a:t>
            </a:r>
            <a:r>
              <a:rPr lang="en-GB" dirty="0">
                <a:solidFill>
                  <a:srgbClr val="0070C0"/>
                </a:solidFill>
                <a:latin typeface="Arial" panose="020B0604020202020204" pitchFamily="34" charset="0"/>
                <a:hlinkClick r:id="rId3">
                  <a:extLst>
                    <a:ext uri="{A12FA001-AC4F-418D-AE19-62706E023703}">
                      <ahyp:hlinkClr xmlns:ahyp="http://schemas.microsoft.com/office/drawing/2018/hyperlinkcolor" val="tx"/>
                    </a:ext>
                  </a:extLst>
                </a:hlinkClick>
              </a:rPr>
              <a:t>BS EN 50291</a:t>
            </a:r>
            <a:r>
              <a:rPr lang="en-GB" dirty="0">
                <a:solidFill>
                  <a:srgbClr val="0070C0"/>
                </a:solidFill>
                <a:latin typeface="Arial" panose="020B0604020202020204" pitchFamily="34" charset="0"/>
              </a:rPr>
              <a:t>.</a:t>
            </a:r>
            <a:endParaRPr dirty="0">
              <a:solidFill>
                <a:srgbClr val="0070C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Should be fitted at breathing height.</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Occupants should be trained to recognise the alarm.</a:t>
            </a:r>
            <a:endParaRPr dirty="0">
              <a:solidFill>
                <a:srgbClr val="000000"/>
              </a:solidFill>
              <a:latin typeface="Arial" panose="020B060402020202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g3729fa28ea3_0_11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Manufacturer instructions – always follow them</a:t>
            </a:r>
          </a:p>
        </p:txBody>
      </p:sp>
      <p:sp>
        <p:nvSpPr>
          <p:cNvPr id="217" name="Google Shape;217;g3729fa28ea3_0_117"/>
          <p:cNvSpPr txBox="1">
            <a:spLocks noGrp="1"/>
          </p:cNvSpPr>
          <p:nvPr>
            <p:ph type="body" idx="1"/>
          </p:nvPr>
        </p:nvSpPr>
        <p:spPr>
          <a:xfrm>
            <a:off x="360000" y="1800000"/>
            <a:ext cx="11514600" cy="40386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Each appliance comes with installation instructions that detail specific flue requirements. These include minimum and maximum flue lengths, permitted bends, and termination locations.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Ignoring these instructions can invalidate warranties and breach legal requirements. The manufacturer’s manual should always be consulted first. It’s part of commissioning and servicing documentation.</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What action should be taken if you are servicing an appliance and suspect the flue has been installed incorrectly?</a:t>
            </a:r>
            <a:endParaRPr dirty="0">
              <a:solidFill>
                <a:srgbClr val="000000"/>
              </a:solidFill>
              <a:latin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Google Shape;49;p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a:t>Objectives </a:t>
            </a:r>
            <a:endParaRPr/>
          </a:p>
        </p:txBody>
      </p:sp>
      <p:sp>
        <p:nvSpPr>
          <p:cNvPr id="50" name="Google Shape;50;p6"/>
          <p:cNvSpPr txBox="1">
            <a:spLocks noGrp="1"/>
          </p:cNvSpPr>
          <p:nvPr>
            <p:ph type="body" idx="1"/>
          </p:nvPr>
        </p:nvSpPr>
        <p:spPr>
          <a:xfrm>
            <a:off x="360000" y="1800000"/>
            <a:ext cx="9360212" cy="4140000"/>
          </a:xfrm>
          <a:prstGeom prst="rect">
            <a:avLst/>
          </a:prstGeom>
          <a:noFill/>
          <a:ln>
            <a:noFill/>
          </a:ln>
        </p:spPr>
        <p:txBody>
          <a:bodyPr spcFirstLastPara="1" wrap="square" lIns="0" tIns="0" rIns="0" bIns="0" anchor="t" anchorCtr="0">
            <a:noAutofit/>
          </a:bodyPr>
          <a:lstStyle/>
          <a:p>
            <a:pPr marL="0" indent="0">
              <a:spcAft>
                <a:spcPts val="600"/>
              </a:spcAft>
              <a:buClr>
                <a:srgbClr val="000000">
                  <a:lumMod val="100000"/>
                </a:srgbClr>
              </a:buClr>
              <a:buSzPct val="100000"/>
            </a:pPr>
            <a:r>
              <a:rPr lang="en-GB" dirty="0">
                <a:solidFill>
                  <a:srgbClr val="000000"/>
                </a:solidFill>
                <a:latin typeface="Arial" panose="020B0604020202020204" pitchFamily="34" charset="0"/>
                <a:ea typeface="Arial"/>
                <a:cs typeface="Arial"/>
                <a:sym typeface="Arial"/>
              </a:rPr>
              <a:t>You should be able to:</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Identify</a:t>
            </a:r>
            <a:r>
              <a:rPr lang="en-GB" dirty="0">
                <a:solidFill>
                  <a:srgbClr val="000000"/>
                </a:solidFill>
                <a:latin typeface="Arial" panose="020B0604020202020204" pitchFamily="34" charset="0"/>
              </a:rPr>
              <a:t> and </a:t>
            </a:r>
            <a:r>
              <a:rPr lang="en-GB" b="1" dirty="0">
                <a:solidFill>
                  <a:srgbClr val="000000"/>
                </a:solidFill>
                <a:latin typeface="Arial" panose="020B0604020202020204" pitchFamily="34" charset="0"/>
              </a:rPr>
              <a:t>describe</a:t>
            </a:r>
            <a:r>
              <a:rPr lang="en-GB" dirty="0">
                <a:solidFill>
                  <a:srgbClr val="000000"/>
                </a:solidFill>
                <a:latin typeface="Arial" panose="020B0604020202020204" pitchFamily="34" charset="0"/>
              </a:rPr>
              <a:t> types of flue systems.</a:t>
            </a:r>
            <a:endParaRPr dirty="0">
              <a:solidFill>
                <a:srgbClr val="000000"/>
              </a:solidFill>
              <a:latin typeface="Arial" panose="020B0604020202020204" pitchFamily="34" charset="0"/>
            </a:endParaRPr>
          </a:p>
          <a:p>
            <a:pPr marL="252000" indent="-252000">
              <a:spcAft>
                <a:spcPts val="18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Explain</a:t>
            </a:r>
            <a:r>
              <a:rPr lang="en-GB" dirty="0">
                <a:solidFill>
                  <a:srgbClr val="000000"/>
                </a:solidFill>
                <a:latin typeface="Arial" panose="020B0604020202020204" pitchFamily="34" charset="0"/>
              </a:rPr>
              <a:t> how flues support combustion.</a:t>
            </a:r>
            <a:endParaRPr dirty="0">
              <a:solidFill>
                <a:srgbClr val="000000"/>
              </a:solidFill>
              <a:latin typeface="Arial" panose="020B0604020202020204" pitchFamily="34" charset="0"/>
            </a:endParaRPr>
          </a:p>
          <a:p>
            <a:pPr marL="0" indent="0">
              <a:spcAft>
                <a:spcPts val="600"/>
              </a:spcAft>
              <a:buClr>
                <a:srgbClr val="000000">
                  <a:lumMod val="100000"/>
                </a:srgbClr>
              </a:buClr>
              <a:buSzPct val="100000"/>
            </a:pPr>
            <a:r>
              <a:rPr lang="en-GB" dirty="0">
                <a:solidFill>
                  <a:srgbClr val="000000"/>
                </a:solidFill>
                <a:latin typeface="Arial" panose="020B0604020202020204" pitchFamily="34" charset="0"/>
                <a:ea typeface="Arial"/>
                <a:cs typeface="Arial"/>
                <a:sym typeface="Arial"/>
              </a:rPr>
              <a:t>You might also be able to:</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Understand</a:t>
            </a:r>
            <a:r>
              <a:rPr lang="en-GB" dirty="0">
                <a:solidFill>
                  <a:srgbClr val="000000"/>
                </a:solidFill>
                <a:latin typeface="Arial" panose="020B0604020202020204" pitchFamily="34" charset="0"/>
              </a:rPr>
              <a:t> components and safe operation of flues.</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Perform</a:t>
            </a:r>
            <a:r>
              <a:rPr lang="en-GB" dirty="0">
                <a:solidFill>
                  <a:srgbClr val="000000"/>
                </a:solidFill>
                <a:latin typeface="Arial" panose="020B0604020202020204" pitchFamily="34" charset="0"/>
              </a:rPr>
              <a:t> basic flue inspections in line with industry standards.</a:t>
            </a:r>
            <a:endParaRPr dirty="0">
              <a:solidFill>
                <a:srgbClr val="000000"/>
              </a:solidFill>
              <a:latin typeface="Arial" panose="020B0604020202020204" pitchFamily="34" charset="0"/>
            </a:endParaRPr>
          </a:p>
          <a:p>
            <a:pPr marL="0" lvl="0" indent="0" algn="l" rtl="0">
              <a:lnSpc>
                <a:spcPct val="110000"/>
              </a:lnSpc>
              <a:spcBef>
                <a:spcPts val="1200"/>
              </a:spcBef>
              <a:spcAft>
                <a:spcPts val="0"/>
              </a:spcAft>
            </a:pPr>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g3729fa28ea3_0_12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Horizontal and vertical flues</a:t>
            </a:r>
          </a:p>
        </p:txBody>
      </p:sp>
      <p:sp>
        <p:nvSpPr>
          <p:cNvPr id="223" name="Google Shape;223;g3729fa28ea3_0_122"/>
          <p:cNvSpPr txBox="1">
            <a:spLocks noGrp="1"/>
          </p:cNvSpPr>
          <p:nvPr>
            <p:ph type="body" idx="1"/>
          </p:nvPr>
        </p:nvSpPr>
        <p:spPr>
          <a:xfrm>
            <a:off x="360000" y="1800000"/>
            <a:ext cx="11514600" cy="40386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a:solidFill>
                  <a:srgbClr val="000000"/>
                </a:solidFill>
                <a:latin typeface="Arial" panose="020B0604020202020204" pitchFamily="34" charset="0"/>
              </a:rPr>
              <a:t>Flue systems may be installed horizontally or vertically, depending on the appliance and location. Horizontal flues are often used with room-sealed appliances and must be angled slightly upwards to aid gas expulsion. </a:t>
            </a:r>
            <a:endParaRPr>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a:solidFill>
                  <a:srgbClr val="000000"/>
                </a:solidFill>
                <a:latin typeface="Arial" panose="020B0604020202020204" pitchFamily="34" charset="0"/>
              </a:rPr>
              <a:t>Vertical flues typically run through roofs and require appropriate flashing and weatherproofing. Vertical systems may experience more downdraught, so terminals must be correctly located. </a:t>
            </a:r>
            <a:endParaRPr>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a:solidFill>
                  <a:srgbClr val="000000"/>
                </a:solidFill>
                <a:latin typeface="Arial" panose="020B0604020202020204" pitchFamily="34" charset="0"/>
              </a:rPr>
              <a:t>Each system must comply with BS 5440 and be assessed for safety and effectiveness. Incorrect routing can reduce appliance efficiency and create unsafe conditions.</a:t>
            </a:r>
            <a:endParaRPr>
              <a:solidFill>
                <a:srgbClr val="000000"/>
              </a:solidFill>
              <a:latin typeface="Arial" panose="020B0604020202020204"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g3729fa28ea3_0_12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Flue inspection during servicing</a:t>
            </a:r>
          </a:p>
        </p:txBody>
      </p:sp>
      <p:sp>
        <p:nvSpPr>
          <p:cNvPr id="236" name="Google Shape;236;g3729fa28ea3_0_127"/>
          <p:cNvSpPr txBox="1">
            <a:spLocks noGrp="1"/>
          </p:cNvSpPr>
          <p:nvPr>
            <p:ph type="body" idx="1"/>
          </p:nvPr>
        </p:nvSpPr>
        <p:spPr>
          <a:xfrm>
            <a:off x="366100" y="1901550"/>
            <a:ext cx="11514600" cy="4038600"/>
          </a:xfrm>
          <a:prstGeom prst="rect">
            <a:avLst/>
          </a:prstGeom>
          <a:noFill/>
          <a:ln>
            <a:noFill/>
          </a:ln>
        </p:spPr>
        <p:txBody>
          <a:bodyPr spcFirstLastPara="1" wrap="square" lIns="0" tIns="0" rIns="0" bIns="0" anchor="t" anchorCtr="0">
            <a:noAutofit/>
          </a:bodyPr>
          <a:lstStyle/>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Inspect for signs of corrosion or leakage.</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Check flue support brackets and fixings.</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Confirm integrity of seals and joints.</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Ensure terminal is unobstructed.</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Check condensate drains (if applicable).</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What visible signs might indicate that a flue system is not functioning safely?</a:t>
            </a:r>
            <a:endParaRPr dirty="0">
              <a:solidFill>
                <a:srgbClr val="000000"/>
              </a:solidFill>
              <a:latin typeface="Arial" panose="020B0604020202020204"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g3729fa28ea3_0_13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Temporary vs. Permanent flues</a:t>
            </a:r>
          </a:p>
        </p:txBody>
      </p:sp>
      <p:sp>
        <p:nvSpPr>
          <p:cNvPr id="242" name="Google Shape;242;g3729fa28ea3_0_132"/>
          <p:cNvSpPr txBox="1">
            <a:spLocks noGrp="1"/>
          </p:cNvSpPr>
          <p:nvPr>
            <p:ph type="body" idx="1"/>
          </p:nvPr>
        </p:nvSpPr>
        <p:spPr>
          <a:xfrm>
            <a:off x="360000" y="1800000"/>
            <a:ext cx="11514600" cy="40386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a:solidFill>
                  <a:srgbClr val="000000"/>
                </a:solidFill>
                <a:latin typeface="Arial" panose="020B0604020202020204" pitchFamily="34" charset="0"/>
              </a:rPr>
              <a:t>Temporary flues are used during construction or commissioning but must be replaced before use in occupied spaces. </a:t>
            </a:r>
            <a:endParaRPr>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a:solidFill>
                  <a:srgbClr val="000000"/>
                </a:solidFill>
                <a:latin typeface="Arial" panose="020B0604020202020204" pitchFamily="34" charset="0"/>
              </a:rPr>
              <a:t>Permanent flues must be properly installed, tested, and commissioned. </a:t>
            </a:r>
            <a:endParaRPr>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a:solidFill>
                  <a:srgbClr val="000000"/>
                </a:solidFill>
                <a:latin typeface="Arial" panose="020B0604020202020204" pitchFamily="34" charset="0"/>
              </a:rPr>
              <a:t>Both types must meet safety standards and not allow leakage. Temporary setups may include testing flues for commercial boilers or open temporary cowls. </a:t>
            </a:r>
            <a:endParaRPr>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a:solidFill>
                  <a:srgbClr val="000000"/>
                </a:solidFill>
                <a:latin typeface="Arial" panose="020B0604020202020204" pitchFamily="34" charset="0"/>
              </a:rPr>
              <a:t>Always follow procedures and remove temporary systems after testing.</a:t>
            </a:r>
            <a:endParaRPr>
              <a:solidFill>
                <a:srgbClr val="000000"/>
              </a:solidFill>
              <a:latin typeface="Arial" panose="020B0604020202020204"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g3729fa28ea3_0_13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Flue guards and protection</a:t>
            </a:r>
          </a:p>
        </p:txBody>
      </p:sp>
      <p:sp>
        <p:nvSpPr>
          <p:cNvPr id="248" name="Google Shape;248;g3729fa28ea3_0_137"/>
          <p:cNvSpPr txBox="1">
            <a:spLocks noGrp="1"/>
          </p:cNvSpPr>
          <p:nvPr>
            <p:ph type="body" idx="1"/>
          </p:nvPr>
        </p:nvSpPr>
        <p:spPr>
          <a:xfrm>
            <a:off x="360000" y="1800000"/>
            <a:ext cx="11514600" cy="4038600"/>
          </a:xfrm>
          <a:prstGeom prst="rect">
            <a:avLst/>
          </a:prstGeom>
          <a:noFill/>
          <a:ln>
            <a:noFill/>
          </a:ln>
        </p:spPr>
        <p:txBody>
          <a:bodyPr spcFirstLastPara="1" wrap="square" lIns="0" tIns="0" rIns="0" bIns="0" anchor="t" anchorCtr="0">
            <a:noAutofit/>
          </a:bodyPr>
          <a:lstStyle/>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Guards prevent debris, birds, or animals from blocking terminals.</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Required in areas accessible to the public.</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Must not obstruct gas discharge.</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Often made from stainless steel or coated metal.</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Should be checked annually during servicing.</a:t>
            </a:r>
            <a:endParaRPr dirty="0">
              <a:solidFill>
                <a:srgbClr val="000000"/>
              </a:solidFill>
              <a:latin typeface="Arial" panose="020B0604020202020204" pitchFamily="34" charset="0"/>
            </a:endParaRPr>
          </a:p>
          <a:p>
            <a:pPr marL="252000" lvl="0" indent="-252000" algn="l" rtl="0">
              <a:lnSpc>
                <a:spcPct val="200000"/>
              </a:lnSpc>
              <a:spcBef>
                <a:spcPts val="1200"/>
              </a:spcBef>
              <a:spcAft>
                <a:spcPts val="0"/>
              </a:spcAft>
              <a:buFont typeface="Arial" panose="020B0604020202020204" pitchFamily="34" charset="0"/>
              <a:buChar char="•"/>
            </a:pPr>
            <a:endParaRPr i="1"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g3729fa28ea3_0_14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Specialist systems – fan-assisted flues</a:t>
            </a:r>
          </a:p>
        </p:txBody>
      </p:sp>
      <p:sp>
        <p:nvSpPr>
          <p:cNvPr id="254" name="Google Shape;254;g3729fa28ea3_0_142"/>
          <p:cNvSpPr txBox="1">
            <a:spLocks noGrp="1"/>
          </p:cNvSpPr>
          <p:nvPr>
            <p:ph type="body" idx="1"/>
          </p:nvPr>
        </p:nvSpPr>
        <p:spPr>
          <a:xfrm>
            <a:off x="360000" y="1800000"/>
            <a:ext cx="11514600" cy="40386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Some appliances use a fan to assist flue gas expulsion. These systems allow longer flue runs and more flexible routing. The fan ensures proper draught is maintained even with bends.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Power must be supplied, and sensors may shut the appliance down if fan operation fails. These systems require specific knowledge during installation and servicing.</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Why might a fan-assisted flue be used in a commercial or restricted layout?</a:t>
            </a:r>
            <a:endParaRPr dirty="0">
              <a:solidFill>
                <a:srgbClr val="000000"/>
              </a:solidFill>
              <a:latin typeface="Arial" panose="020B0604020202020204" pitchFamily="34" charset="0"/>
            </a:endParaRPr>
          </a:p>
          <a:p>
            <a:pPr marL="0" lvl="0" indent="0" algn="l" rtl="0">
              <a:lnSpc>
                <a:spcPct val="115000"/>
              </a:lnSpc>
              <a:spcBef>
                <a:spcPts val="1200"/>
              </a:spcBef>
              <a:spcAft>
                <a:spcPts val="0"/>
              </a:spcAft>
            </a:pPr>
            <a:endParaRP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g3729fa28ea3_0_14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Final knowledge check</a:t>
            </a:r>
          </a:p>
        </p:txBody>
      </p:sp>
      <p:sp>
        <p:nvSpPr>
          <p:cNvPr id="260" name="Google Shape;260;g3729fa28ea3_0_147"/>
          <p:cNvSpPr txBox="1">
            <a:spLocks noGrp="1"/>
          </p:cNvSpPr>
          <p:nvPr>
            <p:ph type="body" idx="1"/>
          </p:nvPr>
        </p:nvSpPr>
        <p:spPr>
          <a:xfrm>
            <a:off x="360000" y="1800000"/>
            <a:ext cx="11520600" cy="3991800"/>
          </a:xfrm>
          <a:prstGeom prst="rect">
            <a:avLst/>
          </a:prstGeom>
          <a:noFill/>
          <a:ln>
            <a:noFill/>
          </a:ln>
        </p:spPr>
        <p:txBody>
          <a:bodyPr spcFirstLastPara="1" wrap="square" lIns="0" tIns="0" rIns="0" bIns="0" anchor="t" anchorCtr="0">
            <a:noAutofit/>
          </a:bodyPr>
          <a:lstStyle/>
          <a:p>
            <a:pPr indent="-457200">
              <a:spcAft>
                <a:spcPts val="1200"/>
              </a:spcAft>
              <a:buClr>
                <a:srgbClr val="000000">
                  <a:lumMod val="100000"/>
                </a:srgbClr>
              </a:buClr>
              <a:buSzPct val="100000"/>
              <a:buFont typeface="+mj-lt"/>
              <a:buAutoNum type="arabicPeriod"/>
            </a:pPr>
            <a:r>
              <a:rPr lang="en-GB">
                <a:solidFill>
                  <a:srgbClr val="000000"/>
                </a:solidFill>
                <a:latin typeface="Arial" panose="020B0604020202020204" pitchFamily="34" charset="0"/>
              </a:rPr>
              <a:t>Which document will show the suitable location for flue termination for a specific appliance?</a:t>
            </a:r>
            <a:endParaRPr>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a:solidFill>
                  <a:srgbClr val="000000"/>
                </a:solidFill>
                <a:latin typeface="Arial" panose="020B0604020202020204" pitchFamily="34" charset="0"/>
              </a:rPr>
              <a:t>What standard governs flue ventilation?</a:t>
            </a:r>
            <a:endParaRPr>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a:solidFill>
                  <a:srgbClr val="000000"/>
                </a:solidFill>
                <a:latin typeface="Arial" panose="020B0604020202020204" pitchFamily="34" charset="0"/>
              </a:rPr>
              <a:t>Why is condensate management essential in condensing boilers?</a:t>
            </a:r>
            <a:endParaRPr>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a:solidFill>
                  <a:srgbClr val="000000"/>
                </a:solidFill>
                <a:latin typeface="Arial" panose="020B0604020202020204" pitchFamily="34" charset="0"/>
              </a:rPr>
              <a:t>What does a flue terminal guard do?</a:t>
            </a:r>
            <a:endParaRPr>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a:solidFill>
                  <a:srgbClr val="000000"/>
                </a:solidFill>
                <a:latin typeface="Arial" panose="020B0604020202020204" pitchFamily="34" charset="0"/>
              </a:rPr>
              <a:t>What issues might fan-assisted flues prevent?</a:t>
            </a:r>
            <a:endParaRPr>
              <a:solidFill>
                <a:srgbClr val="000000"/>
              </a:solidFill>
              <a:latin typeface="Arial" panose="020B0604020202020204"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g3729fa28ea3_0_15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Final knowledge check – answers</a:t>
            </a:r>
          </a:p>
        </p:txBody>
      </p:sp>
      <p:sp>
        <p:nvSpPr>
          <p:cNvPr id="266" name="Google Shape;266;g3729fa28ea3_0_152"/>
          <p:cNvSpPr txBox="1">
            <a:spLocks noGrp="1"/>
          </p:cNvSpPr>
          <p:nvPr>
            <p:ph type="body" idx="1"/>
          </p:nvPr>
        </p:nvSpPr>
        <p:spPr>
          <a:xfrm>
            <a:off x="360000" y="1800000"/>
            <a:ext cx="11520600" cy="3991800"/>
          </a:xfrm>
          <a:prstGeom prst="rect">
            <a:avLst/>
          </a:prstGeom>
          <a:noFill/>
          <a:ln>
            <a:noFill/>
          </a:ln>
        </p:spPr>
        <p:txBody>
          <a:bodyPr spcFirstLastPara="1" wrap="square" lIns="0" tIns="0" rIns="0" bIns="0" anchor="t" anchorCtr="0">
            <a:noAutofit/>
          </a:bodyPr>
          <a:lstStyle/>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Manufacturer's instructions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BS 5440</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Prevents flue blockage and appliance shutdown</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Stops birds, debris, and accidental blockage</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Poor draught, excess bends, long flue runs</a:t>
            </a:r>
            <a:endParaRPr dirty="0">
              <a:solidFill>
                <a:srgbClr val="000000"/>
              </a:solidFill>
              <a:latin typeface="Arial" panose="020B0604020202020204"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15"/>
          <p:cNvSpPr txBox="1">
            <a:spLocks noGrp="1"/>
          </p:cNvSpPr>
          <p:nvPr>
            <p:ph type="title"/>
          </p:nvPr>
        </p:nvSpPr>
        <p:spPr>
          <a:xfrm>
            <a:off x="252000" y="972000"/>
            <a:ext cx="11628452" cy="646331"/>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a:t>Summary</a:t>
            </a:r>
            <a:endParaRPr/>
          </a:p>
        </p:txBody>
      </p:sp>
      <p:sp>
        <p:nvSpPr>
          <p:cNvPr id="272" name="Google Shape;272;p15"/>
          <p:cNvSpPr txBox="1">
            <a:spLocks noGrp="1"/>
          </p:cNvSpPr>
          <p:nvPr>
            <p:ph type="body" idx="1"/>
          </p:nvPr>
        </p:nvSpPr>
        <p:spPr>
          <a:xfrm>
            <a:off x="360000" y="1715500"/>
            <a:ext cx="11377200" cy="4224600"/>
          </a:xfrm>
          <a:prstGeom prst="rect">
            <a:avLst/>
          </a:prstGeom>
          <a:noFill/>
          <a:ln>
            <a:noFill/>
          </a:ln>
        </p:spPr>
        <p:txBody>
          <a:bodyPr spcFirstLastPara="1" wrap="square" lIns="0" tIns="0" rIns="0" bIns="0" anchor="t" anchorCtr="0">
            <a:noAutofit/>
          </a:bodyPr>
          <a:lstStyle/>
          <a:p>
            <a:pPr marL="0" indent="0">
              <a:spcAft>
                <a:spcPts val="600"/>
              </a:spcAft>
              <a:buClr>
                <a:srgbClr val="000000">
                  <a:lumMod val="100000"/>
                </a:srgbClr>
              </a:buClr>
              <a:buSzPct val="100000"/>
            </a:pPr>
            <a:r>
              <a:rPr lang="en-GB" dirty="0">
                <a:solidFill>
                  <a:srgbClr val="000000"/>
                </a:solidFill>
                <a:latin typeface="Arial" panose="020B0604020202020204" pitchFamily="34" charset="0"/>
              </a:rPr>
              <a:t>You should now be able to:</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Identify</a:t>
            </a:r>
            <a:r>
              <a:rPr lang="en-GB" dirty="0">
                <a:solidFill>
                  <a:srgbClr val="000000"/>
                </a:solidFill>
                <a:latin typeface="Arial" panose="020B0604020202020204" pitchFamily="34" charset="0"/>
              </a:rPr>
              <a:t> key components in flue systems.</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Describe</a:t>
            </a:r>
            <a:r>
              <a:rPr lang="en-GB" dirty="0">
                <a:solidFill>
                  <a:srgbClr val="000000"/>
                </a:solidFill>
                <a:latin typeface="Arial" panose="020B0604020202020204" pitchFamily="34" charset="0"/>
              </a:rPr>
              <a:t> safe flue operation for different types.</a:t>
            </a:r>
            <a:endParaRPr dirty="0">
              <a:solidFill>
                <a:srgbClr val="000000"/>
              </a:solidFill>
              <a:latin typeface="Arial" panose="020B0604020202020204" pitchFamily="34" charset="0"/>
            </a:endParaRPr>
          </a:p>
          <a:p>
            <a:pPr marL="252000" indent="-252000">
              <a:spcAft>
                <a:spcPts val="18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Understand</a:t>
            </a:r>
            <a:r>
              <a:rPr lang="en-GB" dirty="0">
                <a:solidFill>
                  <a:srgbClr val="000000"/>
                </a:solidFill>
                <a:latin typeface="Arial" panose="020B0604020202020204" pitchFamily="34" charset="0"/>
              </a:rPr>
              <a:t> the role of flues in combustion safety.</a:t>
            </a:r>
            <a:endParaRPr dirty="0">
              <a:solidFill>
                <a:srgbClr val="000000"/>
              </a:solidFill>
              <a:latin typeface="Arial" panose="020B0604020202020204" pitchFamily="34" charset="0"/>
            </a:endParaRPr>
          </a:p>
          <a:p>
            <a:pPr marL="0" indent="0">
              <a:spcAft>
                <a:spcPts val="600"/>
              </a:spcAft>
              <a:buClr>
                <a:srgbClr val="000000">
                  <a:lumMod val="100000"/>
                </a:srgbClr>
              </a:buClr>
              <a:buSzPct val="100000"/>
            </a:pPr>
            <a:r>
              <a:rPr lang="en-GB" dirty="0">
                <a:solidFill>
                  <a:srgbClr val="000000"/>
                </a:solidFill>
                <a:latin typeface="Arial" panose="020B0604020202020204" pitchFamily="34" charset="0"/>
              </a:rPr>
              <a:t>You might also be able to:</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Perform</a:t>
            </a:r>
            <a:r>
              <a:rPr lang="en-GB" dirty="0">
                <a:solidFill>
                  <a:srgbClr val="000000"/>
                </a:solidFill>
                <a:latin typeface="Arial" panose="020B0604020202020204" pitchFamily="34" charset="0"/>
              </a:rPr>
              <a:t> basic flue system inspections.</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Assess</a:t>
            </a:r>
            <a:r>
              <a:rPr lang="en-GB" dirty="0">
                <a:solidFill>
                  <a:srgbClr val="000000"/>
                </a:solidFill>
                <a:latin typeface="Arial" panose="020B0604020202020204" pitchFamily="34" charset="0"/>
              </a:rPr>
              <a:t> compliance against regulations.</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Recommend</a:t>
            </a:r>
            <a:r>
              <a:rPr lang="en-GB" dirty="0">
                <a:solidFill>
                  <a:srgbClr val="000000"/>
                </a:solidFill>
                <a:latin typeface="Arial" panose="020B0604020202020204" pitchFamily="34" charset="0"/>
              </a:rPr>
              <a:t> improvements for poor installations.</a:t>
            </a:r>
            <a:endParaRPr dirty="0">
              <a:solidFill>
                <a:srgbClr val="000000"/>
              </a:solidFill>
              <a:latin typeface="Arial" panose="020B0604020202020204" pitchFamily="34" charset="0"/>
            </a:endParaRPr>
          </a:p>
          <a:p>
            <a:pPr marL="0" lvl="0" indent="0" algn="l" rtl="0">
              <a:lnSpc>
                <a:spcPct val="110000"/>
              </a:lnSpc>
              <a:spcBef>
                <a:spcPts val="1200"/>
              </a:spcBef>
              <a:spcAft>
                <a:spcPts val="0"/>
              </a:spcAft>
            </a:pPr>
            <a:endParaRPr sz="22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g3729fa28ea3_0_15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a:t>Reflection task</a:t>
            </a:r>
            <a:endParaRPr/>
          </a:p>
        </p:txBody>
      </p:sp>
      <p:sp>
        <p:nvSpPr>
          <p:cNvPr id="278" name="Google Shape;278;g3729fa28ea3_0_157"/>
          <p:cNvSpPr txBox="1">
            <a:spLocks noGrp="1"/>
          </p:cNvSpPr>
          <p:nvPr>
            <p:ph type="body" idx="1"/>
          </p:nvPr>
        </p:nvSpPr>
        <p:spPr>
          <a:xfrm>
            <a:off x="360000" y="1800000"/>
            <a:ext cx="11377200" cy="41352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Why is flue system design considered just as important as the appliance itself in ensuring occupant safety?</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Summarise the session and 5 key points you will take away from it.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Share your points with your peers. </a:t>
            </a:r>
            <a:endParaRPr dirty="0">
              <a:solidFill>
                <a:srgbClr val="000000"/>
              </a:solidFill>
              <a:latin typeface="Arial" panose="020B0604020202020204"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16"/>
          <p:cNvSpPr txBox="1"/>
          <p:nvPr/>
        </p:nvSpPr>
        <p:spPr>
          <a:xfrm>
            <a:off x="3599812" y="1438287"/>
            <a:ext cx="5040000"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5400" dirty="0">
                <a:solidFill>
                  <a:srgbClr val="FC4421"/>
                </a:solidFill>
                <a:latin typeface="Arial"/>
                <a:ea typeface="Arial"/>
                <a:cs typeface="Arial"/>
                <a:sym typeface="Arial"/>
              </a:rPr>
              <a:t>Any questions?</a:t>
            </a:r>
            <a:endParaRPr dirty="0"/>
          </a:p>
        </p:txBody>
      </p:sp>
      <p:sp>
        <p:nvSpPr>
          <p:cNvPr id="2" name="TextBox 1">
            <a:extLst>
              <a:ext uri="{FF2B5EF4-FFF2-40B4-BE49-F238E27FC236}">
                <a16:creationId xmlns:a16="http://schemas.microsoft.com/office/drawing/2014/main" id="{2871DD9B-033C-58DE-8845-9440AD883473}"/>
              </a:ext>
            </a:extLst>
          </p:cNvPr>
          <p:cNvSpPr txBox="1"/>
          <p:nvPr/>
        </p:nvSpPr>
        <p:spPr>
          <a:xfrm>
            <a:off x="467358" y="3571368"/>
            <a:ext cx="11304908" cy="2031325"/>
          </a:xfrm>
          <a:prstGeom prst="rect">
            <a:avLst/>
          </a:prstGeom>
          <a:noFill/>
        </p:spPr>
        <p:txBody>
          <a:bodyPr wrap="square">
            <a:spAutoFit/>
          </a:bodyPr>
          <a:lstStyle/>
          <a:p>
            <a:pPr algn="l" fontAlgn="base">
              <a:buNone/>
            </a:pPr>
            <a:r>
              <a:rPr lang="en-GB" sz="1800" b="0" i="0" dirty="0">
                <a:solidFill>
                  <a:srgbClr val="000000"/>
                </a:solidFill>
                <a:effectLst/>
                <a:latin typeface="inherit"/>
              </a:rPr>
              <a:t>Copyright in this document belongs to and is used under licence from the Department for Education, © 2025.</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 </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‘T-LEVELS’ and ‘T Level’ are registered trademarks of the Department for Education.</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 </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WJEC is authorised by the Department for Education to develop and deliver this T Level Technical Qualification.</a:t>
            </a:r>
          </a:p>
          <a:p>
            <a:pPr algn="l" fontAlgn="base">
              <a:buNone/>
            </a:pPr>
            <a:endParaRPr lang="en-GB" sz="1800" dirty="0">
              <a:solidFill>
                <a:srgbClr val="000000"/>
              </a:solidFill>
              <a:latin typeface="inherit"/>
            </a:endParaRPr>
          </a:p>
          <a:p>
            <a:r>
              <a:rPr lang="en-US" altLang="en-US" sz="1800" dirty="0">
                <a:solidFill>
                  <a:srgbClr val="000000"/>
                </a:solidFill>
                <a:latin typeface="inherit"/>
              </a:rPr>
              <a:t>WJEC operates in England under the name </a:t>
            </a:r>
            <a:r>
              <a:rPr lang="en-US" altLang="en-US" sz="1800" dirty="0" err="1">
                <a:solidFill>
                  <a:srgbClr val="000000"/>
                </a:solidFill>
                <a:latin typeface="inherit"/>
              </a:rPr>
              <a:t>Eduqas</a:t>
            </a:r>
            <a:r>
              <a:rPr lang="en-US" altLang="en-US" sz="1800" dirty="0">
                <a:solidFill>
                  <a:srgbClr val="000000"/>
                </a:solidFill>
                <a:latin typeface="inherit"/>
              </a:rPr>
              <a:t> which is a registered trademark of WJEC.</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What is a flue system?</a:t>
            </a:r>
          </a:p>
        </p:txBody>
      </p:sp>
      <p:sp>
        <p:nvSpPr>
          <p:cNvPr id="56" name="Google Shape;56;p8"/>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A flue system is an essential component in combustion appliance setups. Its primary role is to safely remove the by-products of combustion, such as carbon monoxide, carbon dioxide, and water vapour.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These systems are critical for maintaining indoor air quality and ensuring user safety. A properly designed flue will assist in drawing in air needed for combustion. Without an effective flue, appliances can suffer from incomplete combustion.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The design and installation play a part in its performance. Flues must comply with building and gas safety regulations.</a:t>
            </a:r>
            <a:endParaRPr dirty="0">
              <a:solidFill>
                <a:srgbClr val="000000"/>
              </a:solidFill>
              <a:latin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g3729fa28ea3_0_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Operating principles of flues</a:t>
            </a:r>
          </a:p>
        </p:txBody>
      </p:sp>
      <p:sp>
        <p:nvSpPr>
          <p:cNvPr id="62" name="Google Shape;62;g3729fa28ea3_0_0"/>
          <p:cNvSpPr txBox="1">
            <a:spLocks noGrp="1"/>
          </p:cNvSpPr>
          <p:nvPr>
            <p:ph type="body" idx="1"/>
          </p:nvPr>
        </p:nvSpPr>
        <p:spPr>
          <a:xfrm>
            <a:off x="360000" y="1800000"/>
            <a:ext cx="11520600" cy="4027500"/>
          </a:xfrm>
          <a:prstGeom prst="rect">
            <a:avLst/>
          </a:prstGeom>
          <a:noFill/>
          <a:ln>
            <a:noFill/>
          </a:ln>
        </p:spPr>
        <p:txBody>
          <a:bodyPr spcFirstLastPara="1" wrap="square" lIns="0" tIns="0" rIns="0" bIns="0" anchor="t" anchorCtr="0">
            <a:noAutofit/>
          </a:bodyPr>
          <a:lstStyle/>
          <a:p>
            <a:pPr marL="252000" indent="-252000">
              <a:spcAft>
                <a:spcPts val="1200"/>
              </a:spcAft>
              <a:buClr>
                <a:srgbClr val="000000">
                  <a:lumMod val="100000"/>
                </a:srgbClr>
              </a:buClr>
              <a:buSzPct val="100000"/>
              <a:buFont typeface="Arial" panose="020B0604020202020204" pitchFamily="34" charset="0"/>
              <a:buChar char="•"/>
            </a:pPr>
            <a:r>
              <a:rPr lang="en-GB">
                <a:solidFill>
                  <a:srgbClr val="000000"/>
                </a:solidFill>
                <a:latin typeface="Arial" panose="020B0604020202020204" pitchFamily="34" charset="0"/>
              </a:rPr>
              <a:t>Removing combustion products</a:t>
            </a:r>
            <a:endParaRPr>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a:solidFill>
                  <a:srgbClr val="000000"/>
                </a:solidFill>
                <a:latin typeface="Arial" panose="020B0604020202020204" pitchFamily="34" charset="0"/>
              </a:rPr>
              <a:t>Drawing in combustion air (where applicable)</a:t>
            </a:r>
            <a:endParaRPr>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a:solidFill>
                  <a:srgbClr val="000000"/>
                </a:solidFill>
                <a:latin typeface="Arial" panose="020B0604020202020204" pitchFamily="34" charset="0"/>
              </a:rPr>
              <a:t>Maintaining correct draught</a:t>
            </a:r>
            <a:endParaRPr>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a:solidFill>
                  <a:srgbClr val="000000"/>
                </a:solidFill>
                <a:latin typeface="Arial" panose="020B0604020202020204" pitchFamily="34" charset="0"/>
              </a:rPr>
              <a:t>Preventing gas leakage</a:t>
            </a:r>
            <a:endParaRPr>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a:solidFill>
                  <a:srgbClr val="000000"/>
                </a:solidFill>
                <a:latin typeface="Arial" panose="020B0604020202020204" pitchFamily="34" charset="0"/>
              </a:rPr>
              <a:t>Ensuring safe combustion</a:t>
            </a:r>
            <a:endParaRPr>
              <a:solidFill>
                <a:srgbClr val="000000"/>
              </a:solidFill>
              <a:latin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g3729fa28ea3_0_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Primary flue</a:t>
            </a:r>
          </a:p>
        </p:txBody>
      </p:sp>
      <p:sp>
        <p:nvSpPr>
          <p:cNvPr id="68" name="Google Shape;68;g3729fa28ea3_0_5"/>
          <p:cNvSpPr txBox="1">
            <a:spLocks noGrp="1"/>
          </p:cNvSpPr>
          <p:nvPr>
            <p:ph type="body" idx="1"/>
          </p:nvPr>
        </p:nvSpPr>
        <p:spPr>
          <a:xfrm>
            <a:off x="360000" y="1800000"/>
            <a:ext cx="11478900" cy="40275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The primary flue is the initial section attached directly to the appliance. It leads combustion products into the wider flue system. Proper sealing and sizing are essential to avoid leakage.</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Why is it important that the primary flue is correctly installed and sealed?</a:t>
            </a:r>
            <a:endParaRPr dirty="0">
              <a:solidFill>
                <a:srgbClr val="000000"/>
              </a:solidFill>
              <a:latin typeface="Arial" panose="020B06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g3729fa28ea3_0_1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Draught diverter</a:t>
            </a:r>
          </a:p>
        </p:txBody>
      </p:sp>
      <p:sp>
        <p:nvSpPr>
          <p:cNvPr id="74" name="Google Shape;74;g3729fa28ea3_0_10"/>
          <p:cNvSpPr txBox="1">
            <a:spLocks noGrp="1"/>
          </p:cNvSpPr>
          <p:nvPr>
            <p:ph type="body" idx="1"/>
          </p:nvPr>
        </p:nvSpPr>
        <p:spPr>
          <a:xfrm>
            <a:off x="360000" y="1800000"/>
            <a:ext cx="11526103" cy="40275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A draught diverter prevents excessive airflow from disturbing the burner flame. It allows air to mix with combustion gases and maintain safe flow.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It also protects the appliance from downdraught.</a:t>
            </a:r>
            <a:endParaRPr dirty="0">
              <a:solidFill>
                <a:srgbClr val="000000"/>
              </a:solidFill>
              <a:latin typeface="Arial" panose="020B0604020202020204" pitchFamily="34" charset="0"/>
            </a:endParaRPr>
          </a:p>
        </p:txBody>
      </p:sp>
      <p:sp>
        <p:nvSpPr>
          <p:cNvPr id="76" name="Google Shape;76;g3729fa28ea3_0_10"/>
          <p:cNvSpPr/>
          <p:nvPr/>
        </p:nvSpPr>
        <p:spPr>
          <a:xfrm>
            <a:off x="9597225" y="5046225"/>
            <a:ext cx="761100" cy="4299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g3729fa28ea3_0_1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Secondary flue</a:t>
            </a:r>
          </a:p>
        </p:txBody>
      </p:sp>
      <p:sp>
        <p:nvSpPr>
          <p:cNvPr id="82" name="Google Shape;82;g3729fa28ea3_0_15"/>
          <p:cNvSpPr txBox="1">
            <a:spLocks noGrp="1"/>
          </p:cNvSpPr>
          <p:nvPr>
            <p:ph type="body" idx="1"/>
          </p:nvPr>
        </p:nvSpPr>
        <p:spPr>
          <a:xfrm>
            <a:off x="360000" y="1800000"/>
            <a:ext cx="11522956" cy="40275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The secondary flue carries gases away from the draught diverter to the flue terminal. It often includes bends and must be adequately supported and insulated to maintain flow.</a:t>
            </a:r>
            <a:endParaRPr dirty="0">
              <a:solidFill>
                <a:srgbClr val="000000"/>
              </a:solidFill>
              <a:latin typeface="Arial" panose="020B06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g3729fa28ea3_0_2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Flue terminal</a:t>
            </a:r>
          </a:p>
        </p:txBody>
      </p:sp>
      <p:sp>
        <p:nvSpPr>
          <p:cNvPr id="89" name="Google Shape;89;g3729fa28ea3_0_20"/>
          <p:cNvSpPr txBox="1">
            <a:spLocks noGrp="1"/>
          </p:cNvSpPr>
          <p:nvPr>
            <p:ph type="body" idx="1"/>
          </p:nvPr>
        </p:nvSpPr>
        <p:spPr>
          <a:xfrm>
            <a:off x="360000" y="1800000"/>
            <a:ext cx="11305500" cy="40275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The terminal is where combustion gases are discharged to open air. It must be positioned away from windows and vents to prevent gas re-entry. Blocked or incorrect terminals can cause backflow of harmful gases. Terminals must be unobstructed and checked during servicing.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Their design depends on appliance type, but function remains the same. Condensing appliances may include drainage points. Nearby structures must be considered during placement.</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What could happen if a flue terminal is blocked or incorrectly located?</a:t>
            </a:r>
            <a:endParaRPr dirty="0">
              <a:solidFill>
                <a:srgbClr val="000000"/>
              </a:solidFill>
              <a:latin typeface="Arial" panose="020B0604020202020204" pitchFamily="34" charset="0"/>
            </a:endParaRPr>
          </a:p>
        </p:txBody>
      </p:sp>
    </p:spTree>
  </p:cSld>
  <p:clrMapOvr>
    <a:masterClrMapping/>
  </p:clrMapOvr>
</p:sld>
</file>

<file path=ppt/theme/theme1.xml><?xml version="1.0" encoding="utf-8"?>
<a:theme xmlns:a="http://schemas.openxmlformats.org/drawingml/2006/main" name="1_Default Design">
  <a:themeElements>
    <a:clrScheme name="Custom 3">
      <a:dk1>
        <a:srgbClr val="000000"/>
      </a:dk1>
      <a:lt1>
        <a:srgbClr val="FFFFFF"/>
      </a:lt1>
      <a:dk2>
        <a:srgbClr val="000000"/>
      </a:dk2>
      <a:lt2>
        <a:srgbClr val="808080"/>
      </a:lt2>
      <a:accent1>
        <a:srgbClr val="FFFFFF"/>
      </a:accent1>
      <a:accent2>
        <a:srgbClr val="FC4421"/>
      </a:accent2>
      <a:accent3>
        <a:srgbClr val="FFFFFF"/>
      </a:accent3>
      <a:accent4>
        <a:srgbClr val="000000"/>
      </a:accent4>
      <a:accent5>
        <a:srgbClr val="DAEDEF"/>
      </a:accent5>
      <a:accent6>
        <a:srgbClr val="FC4421"/>
      </a:accent6>
      <a:hlink>
        <a:srgbClr val="FC4421"/>
      </a:hlink>
      <a:folHlink>
        <a:srgbClr val="FC442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1e15224-84b2-4570-bdea-a67bb94d0921" xsi:nil="true"/>
    <lcf76f155ced4ddcb4097134ff3c332f xmlns="7c04300a-231c-4281-9146-a98f6f4a7aff">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DD05C0E7E0E414EB79F81A23986EA6A" ma:contentTypeVersion="11" ma:contentTypeDescription="Create a new document." ma:contentTypeScope="" ma:versionID="a35201a8bc688b2d88f5dbb6e1211090">
  <xsd:schema xmlns:xsd="http://www.w3.org/2001/XMLSchema" xmlns:xs="http://www.w3.org/2001/XMLSchema" xmlns:p="http://schemas.microsoft.com/office/2006/metadata/properties" xmlns:ns2="7c04300a-231c-4281-9146-a98f6f4a7aff" xmlns:ns3="01e15224-84b2-4570-bdea-a67bb94d0921" targetNamespace="http://schemas.microsoft.com/office/2006/metadata/properties" ma:root="true" ma:fieldsID="b4e4d11d21b039030c9a48cd9f3673c2" ns2:_="" ns3:_="">
    <xsd:import namespace="7c04300a-231c-4281-9146-a98f6f4a7aff"/>
    <xsd:import namespace="01e15224-84b2-4570-bdea-a67bb94d092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04300a-231c-4281-9146-a98f6f4a7a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fd004107-dac0-45af-83fb-11757b2c8399"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e15224-84b2-4570-bdea-a67bb94d0921"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b8a52c73-49a1-4329-875b-4831fc8e3540}" ma:internalName="TaxCatchAll" ma:showField="CatchAllData" ma:web="01e15224-84b2-4570-bdea-a67bb94d092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0C23173-0EFA-46C5-9796-7143B384D5CC}">
  <ds:schemaRefs>
    <ds:schemaRef ds:uri="http://www.w3.org/XML/1998/namespace"/>
    <ds:schemaRef ds:uri="http://purl.org/dc/terms/"/>
    <ds:schemaRef ds:uri="01e15224-84b2-4570-bdea-a67bb94d0921"/>
    <ds:schemaRef ds:uri="http://schemas.microsoft.com/office/2006/documentManagement/types"/>
    <ds:schemaRef ds:uri="http://purl.org/dc/dcmitype/"/>
    <ds:schemaRef ds:uri="http://schemas.microsoft.com/office/2006/metadata/properties"/>
    <ds:schemaRef ds:uri="7c04300a-231c-4281-9146-a98f6f4a7aff"/>
    <ds:schemaRef ds:uri="http://schemas.microsoft.com/office/infopath/2007/PartnerControls"/>
    <ds:schemaRef ds:uri="http://schemas.openxmlformats.org/package/2006/metadata/core-properties"/>
    <ds:schemaRef ds:uri="http://purl.org/dc/elements/1.1/"/>
  </ds:schemaRefs>
</ds:datastoreItem>
</file>

<file path=customXml/itemProps2.xml><?xml version="1.0" encoding="utf-8"?>
<ds:datastoreItem xmlns:ds="http://schemas.openxmlformats.org/officeDocument/2006/customXml" ds:itemID="{EE5453DC-1934-451F-A4BF-B0981C9DC1C4}">
  <ds:schemaRefs>
    <ds:schemaRef ds:uri="http://schemas.microsoft.com/sharepoint/v3/contenttype/forms"/>
  </ds:schemaRefs>
</ds:datastoreItem>
</file>

<file path=customXml/itemProps3.xml><?xml version="1.0" encoding="utf-8"?>
<ds:datastoreItem xmlns:ds="http://schemas.openxmlformats.org/officeDocument/2006/customXml" ds:itemID="{2EC42835-1BD7-4349-8F5A-8E4A04A7CD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04300a-231c-4281-9146-a98f6f4a7aff"/>
    <ds:schemaRef ds:uri="01e15224-84b2-4570-bdea-a67bb94d092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cdb5124c-a56e-47e1-8444-7a6f9085be98}" enabled="1" method="Standard" siteId="{0b26221c-c008-47b1-94c7-58a0b89761cc}" removed="0"/>
</clbl:labelList>
</file>

<file path=docProps/app.xml><?xml version="1.0" encoding="utf-8"?>
<Properties xmlns="http://schemas.openxmlformats.org/officeDocument/2006/extended-properties" xmlns:vt="http://schemas.openxmlformats.org/officeDocument/2006/docPropsVTypes">
  <TotalTime>699</TotalTime>
  <Words>2357</Words>
  <Application>Microsoft Office PowerPoint</Application>
  <PresentationFormat>Custom</PresentationFormat>
  <Paragraphs>193</Paragraphs>
  <Slides>39</Slides>
  <Notes>39</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1_Default Design</vt:lpstr>
      <vt:lpstr>PowerPoint Presentation</vt:lpstr>
      <vt:lpstr>Starter</vt:lpstr>
      <vt:lpstr>Objectives </vt:lpstr>
      <vt:lpstr>What is a flue system?</vt:lpstr>
      <vt:lpstr>Operating principles of flues</vt:lpstr>
      <vt:lpstr>Primary flue</vt:lpstr>
      <vt:lpstr>Draught diverter</vt:lpstr>
      <vt:lpstr>Secondary flue</vt:lpstr>
      <vt:lpstr>Flue terminal</vt:lpstr>
      <vt:lpstr>Types of flues – overview</vt:lpstr>
      <vt:lpstr>Open flue systems</vt:lpstr>
      <vt:lpstr>Room-sealed flues</vt:lpstr>
      <vt:lpstr>Flueless systems</vt:lpstr>
      <vt:lpstr>Flueless systems</vt:lpstr>
      <vt:lpstr>Flueless systems</vt:lpstr>
      <vt:lpstr>Combustion and flue efficiency</vt:lpstr>
      <vt:lpstr>Material types in flue systems</vt:lpstr>
      <vt:lpstr>Flue route planning</vt:lpstr>
      <vt:lpstr>Importance of flue termination position</vt:lpstr>
      <vt:lpstr>Flue positioning</vt:lpstr>
      <vt:lpstr>Inspection tools and tests</vt:lpstr>
      <vt:lpstr>Regulations and standards</vt:lpstr>
      <vt:lpstr>Case study </vt:lpstr>
      <vt:lpstr>Midpoint knowledge check</vt:lpstr>
      <vt:lpstr>Midpoint knowledge check - answers</vt:lpstr>
      <vt:lpstr>Sealing and support of flue joints</vt:lpstr>
      <vt:lpstr>Condensing boilers and flues</vt:lpstr>
      <vt:lpstr>CO alarms and monitoring</vt:lpstr>
      <vt:lpstr>Manufacturer instructions – always follow them</vt:lpstr>
      <vt:lpstr>Horizontal and vertical flues</vt:lpstr>
      <vt:lpstr>Flue inspection during servicing</vt:lpstr>
      <vt:lpstr>Temporary vs. Permanent flues</vt:lpstr>
      <vt:lpstr>Flue guards and protection</vt:lpstr>
      <vt:lpstr>Specialist systems – fan-assisted flues</vt:lpstr>
      <vt:lpstr>Final knowledge check</vt:lpstr>
      <vt:lpstr>Final knowledge check – answers</vt:lpstr>
      <vt:lpstr>Summary</vt:lpstr>
      <vt:lpstr>Reflection task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Mark Thirlwell</dc:creator>
  <cp:lastModifiedBy>Hazell, Danielle</cp:lastModifiedBy>
  <cp:revision>11</cp:revision>
  <dcterms:created xsi:type="dcterms:W3CDTF">2025-04-15T10:44:23Z</dcterms:created>
  <dcterms:modified xsi:type="dcterms:W3CDTF">2025-10-28T15:42:04Z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666724-00ca-41b5-b6fa-015eacb44368_Enabled">
    <vt:lpwstr>true</vt:lpwstr>
  </property>
  <property fmtid="{D5CDD505-2E9C-101B-9397-08002B2CF9AE}" pid="3" name="MSIP_Label_a3666724-00ca-41b5-b6fa-015eacb44368_SetDate">
    <vt:lpwstr>2025-04-10T10:14:23Z</vt:lpwstr>
  </property>
  <property fmtid="{D5CDD505-2E9C-101B-9397-08002B2CF9AE}" pid="4" name="MSIP_Label_a3666724-00ca-41b5-b6fa-015eacb44368_Method">
    <vt:lpwstr>Privileged</vt:lpwstr>
  </property>
  <property fmtid="{D5CDD505-2E9C-101B-9397-08002B2CF9AE}" pid="5" name="MSIP_Label_a3666724-00ca-41b5-b6fa-015eacb44368_Name">
    <vt:lpwstr>Internal</vt:lpwstr>
  </property>
  <property fmtid="{D5CDD505-2E9C-101B-9397-08002B2CF9AE}" pid="6" name="MSIP_Label_a3666724-00ca-41b5-b6fa-015eacb44368_SiteId">
    <vt:lpwstr>b6d3492e-0aa1-4a60-840d-b706a96e670d</vt:lpwstr>
  </property>
  <property fmtid="{D5CDD505-2E9C-101B-9397-08002B2CF9AE}" pid="7" name="MSIP_Label_a3666724-00ca-41b5-b6fa-015eacb44368_ActionId">
    <vt:lpwstr>e858918b-4881-4444-b984-9dbe2495d330</vt:lpwstr>
  </property>
  <property fmtid="{D5CDD505-2E9C-101B-9397-08002B2CF9AE}" pid="8" name="MSIP_Label_a3666724-00ca-41b5-b6fa-015eacb44368_ContentBits">
    <vt:lpwstr>1</vt:lpwstr>
  </property>
  <property fmtid="{D5CDD505-2E9C-101B-9397-08002B2CF9AE}" pid="9" name="MSIP_Label_a3666724-00ca-41b5-b6fa-015eacb44368_Tag">
    <vt:lpwstr>10, 0, 1, 1</vt:lpwstr>
  </property>
  <property fmtid="{D5CDD505-2E9C-101B-9397-08002B2CF9AE}" pid="10" name="ContentTypeId">
    <vt:lpwstr>0x010100CDD05C0E7E0E414EB79F81A23986EA6A</vt:lpwstr>
  </property>
  <property fmtid="{D5CDD505-2E9C-101B-9397-08002B2CF9AE}" pid="11" name="MediaServiceImageTags">
    <vt:lpwstr/>
  </property>
</Properties>
</file>